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59" r:id="rId6"/>
    <p:sldId id="260" r:id="rId7"/>
    <p:sldId id="263" r:id="rId8"/>
    <p:sldId id="264" r:id="rId9"/>
    <p:sldId id="265" r:id="rId10"/>
    <p:sldId id="266" r:id="rId11"/>
    <p:sldId id="267" r:id="rId12"/>
    <p:sldId id="269" r:id="rId13"/>
    <p:sldId id="270" r:id="rId14"/>
    <p:sldId id="273" r:id="rId15"/>
    <p:sldId id="271" r:id="rId16"/>
    <p:sldId id="272" r:id="rId17"/>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varScale="1">
        <p:scale>
          <a:sx n="98" d="100"/>
          <a:sy n="98" d="100"/>
        </p:scale>
        <p:origin x="9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D3CFC-67E1-456B-A7E2-AF00B868E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a-ET"/>
          </a:p>
        </p:txBody>
      </p:sp>
      <p:sp>
        <p:nvSpPr>
          <p:cNvPr id="3" name="Subtitle 2">
            <a:extLst>
              <a:ext uri="{FF2B5EF4-FFF2-40B4-BE49-F238E27FC236}">
                <a16:creationId xmlns:a16="http://schemas.microsoft.com/office/drawing/2014/main" xmlns="" id="{511C71B6-6A3D-49B5-93BC-CE23CDF88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a-ET"/>
          </a:p>
        </p:txBody>
      </p:sp>
      <p:sp>
        <p:nvSpPr>
          <p:cNvPr id="4" name="Date Placeholder 3">
            <a:extLst>
              <a:ext uri="{FF2B5EF4-FFF2-40B4-BE49-F238E27FC236}">
                <a16:creationId xmlns:a16="http://schemas.microsoft.com/office/drawing/2014/main" xmlns="" id="{88EFF86F-C080-426F-8103-0D82342084BC}"/>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5" name="Footer Placeholder 4">
            <a:extLst>
              <a:ext uri="{FF2B5EF4-FFF2-40B4-BE49-F238E27FC236}">
                <a16:creationId xmlns:a16="http://schemas.microsoft.com/office/drawing/2014/main" xmlns="" id="{9141BA32-9234-4CA7-8BE9-E52042907B14}"/>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181C0B45-FDD2-4388-A943-67295F403902}"/>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216631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73154-83B6-4134-A26F-F4504B20BA4F}"/>
              </a:ext>
            </a:extLst>
          </p:cNvPr>
          <p:cNvSpPr>
            <a:spLocks noGrp="1"/>
          </p:cNvSpPr>
          <p:nvPr>
            <p:ph type="title"/>
          </p:nvPr>
        </p:nvSpPr>
        <p:spPr/>
        <p:txBody>
          <a:bodyPr/>
          <a:lstStyle/>
          <a:p>
            <a:r>
              <a:rPr lang="en-US"/>
              <a:t>Click to edit Master title style</a:t>
            </a:r>
            <a:endParaRPr lang="aa-ET"/>
          </a:p>
        </p:txBody>
      </p:sp>
      <p:sp>
        <p:nvSpPr>
          <p:cNvPr id="3" name="Vertical Text Placeholder 2">
            <a:extLst>
              <a:ext uri="{FF2B5EF4-FFF2-40B4-BE49-F238E27FC236}">
                <a16:creationId xmlns:a16="http://schemas.microsoft.com/office/drawing/2014/main" xmlns="" id="{CC0A9F35-7A9D-4D33-9BB5-9703825B34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923A0007-7010-4A3C-BC09-8C47844B7ACE}"/>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5" name="Footer Placeholder 4">
            <a:extLst>
              <a:ext uri="{FF2B5EF4-FFF2-40B4-BE49-F238E27FC236}">
                <a16:creationId xmlns:a16="http://schemas.microsoft.com/office/drawing/2014/main" xmlns="" id="{A43A535A-1726-466C-A941-996D9A2692C0}"/>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908A25E0-47B2-49EA-BCFE-69019602ED58}"/>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389994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FA23DD-7078-4323-99B4-2A18B89717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a-ET"/>
          </a:p>
        </p:txBody>
      </p:sp>
      <p:sp>
        <p:nvSpPr>
          <p:cNvPr id="3" name="Vertical Text Placeholder 2">
            <a:extLst>
              <a:ext uri="{FF2B5EF4-FFF2-40B4-BE49-F238E27FC236}">
                <a16:creationId xmlns:a16="http://schemas.microsoft.com/office/drawing/2014/main" xmlns="" id="{7B22D4AE-E74F-48D1-A9F0-C771D5F42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C3B207CA-48F5-4D79-8442-CFFA4778AF5C}"/>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5" name="Footer Placeholder 4">
            <a:extLst>
              <a:ext uri="{FF2B5EF4-FFF2-40B4-BE49-F238E27FC236}">
                <a16:creationId xmlns:a16="http://schemas.microsoft.com/office/drawing/2014/main" xmlns="" id="{2CAAFF04-6FFB-4F7C-8337-409E6A5A1549}"/>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5779FB84-27A1-4419-9029-2635558712CA}"/>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307819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20C21-BE21-493C-A9F3-80880709B3C7}"/>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xmlns="" id="{EBCB29BF-2254-4270-87BB-657BA783FA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51239461-D281-41C9-B2FE-CA7E4BE6BD34}"/>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5" name="Footer Placeholder 4">
            <a:extLst>
              <a:ext uri="{FF2B5EF4-FFF2-40B4-BE49-F238E27FC236}">
                <a16:creationId xmlns:a16="http://schemas.microsoft.com/office/drawing/2014/main" xmlns="" id="{27F8293F-5F4A-47E6-B8CA-3B443124737F}"/>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203B8DF3-BF7C-4826-B77B-290049EC999E}"/>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197332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E0378-B495-412A-9A8A-97E08191F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a-ET"/>
          </a:p>
        </p:txBody>
      </p:sp>
      <p:sp>
        <p:nvSpPr>
          <p:cNvPr id="3" name="Text Placeholder 2">
            <a:extLst>
              <a:ext uri="{FF2B5EF4-FFF2-40B4-BE49-F238E27FC236}">
                <a16:creationId xmlns:a16="http://schemas.microsoft.com/office/drawing/2014/main" xmlns="" id="{675CF01C-8D6F-4B69-9794-992AEE3B23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A1159C-C8E3-4A51-B6F5-4DB126AE8939}"/>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5" name="Footer Placeholder 4">
            <a:extLst>
              <a:ext uri="{FF2B5EF4-FFF2-40B4-BE49-F238E27FC236}">
                <a16:creationId xmlns:a16="http://schemas.microsoft.com/office/drawing/2014/main" xmlns="" id="{A7C70ADE-39E7-4686-9CA1-67976E09C2F6}"/>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xmlns="" id="{611C6E91-3EFD-4C2C-B420-C12C1B87D3C6}"/>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107479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2E801-C4A2-4417-9D87-066B5FE0BF87}"/>
              </a:ext>
            </a:extLst>
          </p:cNvPr>
          <p:cNvSpPr>
            <a:spLocks noGrp="1"/>
          </p:cNvSpPr>
          <p:nvPr>
            <p:ph type="title"/>
          </p:nvPr>
        </p:nvSpPr>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xmlns="" id="{5367EA3C-2D37-4A0F-8BDB-DDF80C6C40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xmlns="" id="{6348D63F-BC79-4693-997E-10C765CED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xmlns="" id="{24D58D71-9CC0-4D95-A183-1448C84C94E6}"/>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6" name="Footer Placeholder 5">
            <a:extLst>
              <a:ext uri="{FF2B5EF4-FFF2-40B4-BE49-F238E27FC236}">
                <a16:creationId xmlns:a16="http://schemas.microsoft.com/office/drawing/2014/main" xmlns="" id="{FCD0DDD1-F36F-4E10-A5AD-F0BFE7EDD0C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2B98283B-BF50-4693-A713-8FA9B26DEE40}"/>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38315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6A875-1DC8-4330-B9CE-9D4F1BEBEB2A}"/>
              </a:ext>
            </a:extLst>
          </p:cNvPr>
          <p:cNvSpPr>
            <a:spLocks noGrp="1"/>
          </p:cNvSpPr>
          <p:nvPr>
            <p:ph type="title"/>
          </p:nvPr>
        </p:nvSpPr>
        <p:spPr>
          <a:xfrm>
            <a:off x="839788" y="365125"/>
            <a:ext cx="10515600" cy="1325563"/>
          </a:xfrm>
        </p:spPr>
        <p:txBody>
          <a:bodyPr/>
          <a:lstStyle/>
          <a:p>
            <a:r>
              <a:rPr lang="en-US"/>
              <a:t>Click to edit Master title style</a:t>
            </a:r>
            <a:endParaRPr lang="aa-ET"/>
          </a:p>
        </p:txBody>
      </p:sp>
      <p:sp>
        <p:nvSpPr>
          <p:cNvPr id="3" name="Text Placeholder 2">
            <a:extLst>
              <a:ext uri="{FF2B5EF4-FFF2-40B4-BE49-F238E27FC236}">
                <a16:creationId xmlns:a16="http://schemas.microsoft.com/office/drawing/2014/main" xmlns="" id="{AB8E3FC3-ACDD-466E-9FD0-DDE031E76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FEFC5E-1647-4BEF-9782-37AA65EDA1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Text Placeholder 4">
            <a:extLst>
              <a:ext uri="{FF2B5EF4-FFF2-40B4-BE49-F238E27FC236}">
                <a16:creationId xmlns:a16="http://schemas.microsoft.com/office/drawing/2014/main" xmlns="" id="{B73CF93B-CFCC-4039-B900-8561953A5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B383E9B-6D4F-4299-80BF-D87A911068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7" name="Date Placeholder 6">
            <a:extLst>
              <a:ext uri="{FF2B5EF4-FFF2-40B4-BE49-F238E27FC236}">
                <a16:creationId xmlns:a16="http://schemas.microsoft.com/office/drawing/2014/main" xmlns="" id="{05D73090-2F3A-449A-AFCD-F40FF7D28B83}"/>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8" name="Footer Placeholder 7">
            <a:extLst>
              <a:ext uri="{FF2B5EF4-FFF2-40B4-BE49-F238E27FC236}">
                <a16:creationId xmlns:a16="http://schemas.microsoft.com/office/drawing/2014/main" xmlns="" id="{A0692BD2-F341-45EE-9D19-E05E1CC8B9AA}"/>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xmlns="" id="{7147A6B2-0008-4B27-AC0D-E4F495193369}"/>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4579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63F0E-1C40-419E-AE93-589ACFB5C4B1}"/>
              </a:ext>
            </a:extLst>
          </p:cNvPr>
          <p:cNvSpPr>
            <a:spLocks noGrp="1"/>
          </p:cNvSpPr>
          <p:nvPr>
            <p:ph type="title"/>
          </p:nvPr>
        </p:nvSpPr>
        <p:spPr/>
        <p:txBody>
          <a:bodyPr/>
          <a:lstStyle/>
          <a:p>
            <a:r>
              <a:rPr lang="en-US"/>
              <a:t>Click to edit Master title style</a:t>
            </a:r>
            <a:endParaRPr lang="aa-ET"/>
          </a:p>
        </p:txBody>
      </p:sp>
      <p:sp>
        <p:nvSpPr>
          <p:cNvPr id="3" name="Date Placeholder 2">
            <a:extLst>
              <a:ext uri="{FF2B5EF4-FFF2-40B4-BE49-F238E27FC236}">
                <a16:creationId xmlns:a16="http://schemas.microsoft.com/office/drawing/2014/main" xmlns="" id="{C0CB211B-D9E4-44A9-AB18-53CCFE9CAC7C}"/>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4" name="Footer Placeholder 3">
            <a:extLst>
              <a:ext uri="{FF2B5EF4-FFF2-40B4-BE49-F238E27FC236}">
                <a16:creationId xmlns:a16="http://schemas.microsoft.com/office/drawing/2014/main" xmlns="" id="{83B9F57A-3EA2-4671-90F3-B2E93F94151E}"/>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xmlns="" id="{483D2F49-9FA6-4073-BAF1-B8A2E58E0BD0}"/>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213096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35D8EE-8ABD-428E-B03F-80FB150098AE}"/>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3" name="Footer Placeholder 2">
            <a:extLst>
              <a:ext uri="{FF2B5EF4-FFF2-40B4-BE49-F238E27FC236}">
                <a16:creationId xmlns:a16="http://schemas.microsoft.com/office/drawing/2014/main" xmlns="" id="{2F252877-F535-4F50-9D58-6E49249F418B}"/>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xmlns="" id="{173AB69F-D02B-421D-AC8A-AFA0B35452F5}"/>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88744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82339-2779-48FE-B660-C8A96504E9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Content Placeholder 2">
            <a:extLst>
              <a:ext uri="{FF2B5EF4-FFF2-40B4-BE49-F238E27FC236}">
                <a16:creationId xmlns:a16="http://schemas.microsoft.com/office/drawing/2014/main" xmlns="" id="{8571B808-ADCE-464B-9163-A0A6E0E5B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Text Placeholder 3">
            <a:extLst>
              <a:ext uri="{FF2B5EF4-FFF2-40B4-BE49-F238E27FC236}">
                <a16:creationId xmlns:a16="http://schemas.microsoft.com/office/drawing/2014/main" xmlns="" id="{CAAC4FA0-0369-4C8D-A276-A3C9EB75A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C566B25-DE40-4572-8047-86307552AC89}"/>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6" name="Footer Placeholder 5">
            <a:extLst>
              <a:ext uri="{FF2B5EF4-FFF2-40B4-BE49-F238E27FC236}">
                <a16:creationId xmlns:a16="http://schemas.microsoft.com/office/drawing/2014/main" xmlns="" id="{8F778CE7-5A61-467F-B543-556FBBD689A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F1FBA531-45BE-41E8-95A8-917E6FEBF890}"/>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269044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37F14-D826-4207-A727-27193BF08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a-ET"/>
          </a:p>
        </p:txBody>
      </p:sp>
      <p:sp>
        <p:nvSpPr>
          <p:cNvPr id="3" name="Picture Placeholder 2">
            <a:extLst>
              <a:ext uri="{FF2B5EF4-FFF2-40B4-BE49-F238E27FC236}">
                <a16:creationId xmlns:a16="http://schemas.microsoft.com/office/drawing/2014/main" xmlns="" id="{2A4FBA37-D0B9-4FE2-9F2A-A4940DE174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xmlns="" id="{D8913BFC-A61F-4EEB-9213-8649668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E3AFD28-F23E-43E0-ABDF-B643101073EA}"/>
              </a:ext>
            </a:extLst>
          </p:cNvPr>
          <p:cNvSpPr>
            <a:spLocks noGrp="1"/>
          </p:cNvSpPr>
          <p:nvPr>
            <p:ph type="dt" sz="half" idx="10"/>
          </p:nvPr>
        </p:nvSpPr>
        <p:spPr/>
        <p:txBody>
          <a:bodyPr/>
          <a:lstStyle/>
          <a:p>
            <a:fld id="{40CD4C5E-E098-4ACB-A0EC-27FAA979A810}" type="datetimeFigureOut">
              <a:rPr lang="aa-ET" smtClean="0"/>
              <a:t>16/05/2021</a:t>
            </a:fld>
            <a:endParaRPr lang="aa-ET"/>
          </a:p>
        </p:txBody>
      </p:sp>
      <p:sp>
        <p:nvSpPr>
          <p:cNvPr id="6" name="Footer Placeholder 5">
            <a:extLst>
              <a:ext uri="{FF2B5EF4-FFF2-40B4-BE49-F238E27FC236}">
                <a16:creationId xmlns:a16="http://schemas.microsoft.com/office/drawing/2014/main" xmlns="" id="{72BC9C11-CE45-4D08-8782-D24E95BC9EC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xmlns="" id="{6415B9B5-6524-4214-A4FB-7E990B77A176}"/>
              </a:ext>
            </a:extLst>
          </p:cNvPr>
          <p:cNvSpPr>
            <a:spLocks noGrp="1"/>
          </p:cNvSpPr>
          <p:nvPr>
            <p:ph type="sldNum" sz="quarter" idx="12"/>
          </p:nvPr>
        </p:nvSpPr>
        <p:spPr/>
        <p:txBody>
          <a:bodyPr/>
          <a:lstStyle/>
          <a:p>
            <a:fld id="{D078511D-ADD2-465F-98ED-3C0C41395CEE}" type="slidenum">
              <a:rPr lang="aa-ET" smtClean="0"/>
              <a:t>‹#›</a:t>
            </a:fld>
            <a:endParaRPr lang="aa-ET"/>
          </a:p>
        </p:txBody>
      </p:sp>
    </p:spTree>
    <p:extLst>
      <p:ext uri="{BB962C8B-B14F-4D97-AF65-F5344CB8AC3E}">
        <p14:creationId xmlns:p14="http://schemas.microsoft.com/office/powerpoint/2010/main" val="176617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8EC045C-0356-4FE2-880E-8B8772465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a-ET"/>
          </a:p>
        </p:txBody>
      </p:sp>
      <p:sp>
        <p:nvSpPr>
          <p:cNvPr id="3" name="Text Placeholder 2">
            <a:extLst>
              <a:ext uri="{FF2B5EF4-FFF2-40B4-BE49-F238E27FC236}">
                <a16:creationId xmlns:a16="http://schemas.microsoft.com/office/drawing/2014/main" xmlns="" id="{14722A41-780B-4BCC-B4C9-1718E9A2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Date Placeholder 3">
            <a:extLst>
              <a:ext uri="{FF2B5EF4-FFF2-40B4-BE49-F238E27FC236}">
                <a16:creationId xmlns:a16="http://schemas.microsoft.com/office/drawing/2014/main" xmlns="" id="{94B610B6-D9A1-4CD3-9F53-12AEE3517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D4C5E-E098-4ACB-A0EC-27FAA979A810}" type="datetimeFigureOut">
              <a:rPr lang="aa-ET" smtClean="0"/>
              <a:t>16/05/2021</a:t>
            </a:fld>
            <a:endParaRPr lang="aa-ET"/>
          </a:p>
        </p:txBody>
      </p:sp>
      <p:sp>
        <p:nvSpPr>
          <p:cNvPr id="5" name="Footer Placeholder 4">
            <a:extLst>
              <a:ext uri="{FF2B5EF4-FFF2-40B4-BE49-F238E27FC236}">
                <a16:creationId xmlns:a16="http://schemas.microsoft.com/office/drawing/2014/main" xmlns="" id="{2A9A3850-3E8B-427A-855A-4E55B8B70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xmlns="" id="{F067B753-ED19-4F5B-B758-323EBF00A8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8511D-ADD2-465F-98ED-3C0C41395CEE}" type="slidenum">
              <a:rPr lang="aa-ET" smtClean="0"/>
              <a:t>‹#›</a:t>
            </a:fld>
            <a:endParaRPr lang="aa-ET"/>
          </a:p>
        </p:txBody>
      </p:sp>
    </p:spTree>
    <p:extLst>
      <p:ext uri="{BB962C8B-B14F-4D97-AF65-F5344CB8AC3E}">
        <p14:creationId xmlns:p14="http://schemas.microsoft.com/office/powerpoint/2010/main" val="42012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idrottonline.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idrottonline.se/"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AF448-5905-4C75-9F45-6C7A3DABEBB7}"/>
              </a:ext>
            </a:extLst>
          </p:cNvPr>
          <p:cNvSpPr>
            <a:spLocks noGrp="1"/>
          </p:cNvSpPr>
          <p:nvPr>
            <p:ph type="ctrTitle"/>
          </p:nvPr>
        </p:nvSpPr>
        <p:spPr>
          <a:xfrm>
            <a:off x="1524000" y="2370938"/>
            <a:ext cx="9144000" cy="2387600"/>
          </a:xfrm>
        </p:spPr>
        <p:txBody>
          <a:bodyPr/>
          <a:lstStyle/>
          <a:p>
            <a:r>
              <a:rPr lang="en-US" dirty="0" err="1"/>
              <a:t>IdrottOnline</a:t>
            </a:r>
            <a:endParaRPr lang="aa-ET" dirty="0"/>
          </a:p>
        </p:txBody>
      </p:sp>
      <p:sp>
        <p:nvSpPr>
          <p:cNvPr id="3" name="Subtitle 2">
            <a:extLst>
              <a:ext uri="{FF2B5EF4-FFF2-40B4-BE49-F238E27FC236}">
                <a16:creationId xmlns:a16="http://schemas.microsoft.com/office/drawing/2014/main" xmlns="" id="{BBAA3D79-47D3-4158-8B70-94F358595974}"/>
              </a:ext>
            </a:extLst>
          </p:cNvPr>
          <p:cNvSpPr>
            <a:spLocks noGrp="1"/>
          </p:cNvSpPr>
          <p:nvPr>
            <p:ph type="subTitle" idx="1"/>
          </p:nvPr>
        </p:nvSpPr>
        <p:spPr>
          <a:xfrm>
            <a:off x="1524000" y="5316221"/>
            <a:ext cx="9144000" cy="1655762"/>
          </a:xfrm>
        </p:spPr>
        <p:txBody>
          <a:bodyPr/>
          <a:lstStyle/>
          <a:p>
            <a:r>
              <a:rPr lang="en-US" dirty="0"/>
              <a:t>For instructors</a:t>
            </a:r>
            <a:endParaRPr lang="aa-ET" dirty="0"/>
          </a:p>
        </p:txBody>
      </p:sp>
      <p:pic>
        <p:nvPicPr>
          <p:cNvPr id="9" name="Picture 8" descr="Logo&#10;&#10;Description automatically generated">
            <a:extLst>
              <a:ext uri="{FF2B5EF4-FFF2-40B4-BE49-F238E27FC236}">
                <a16:creationId xmlns:a16="http://schemas.microsoft.com/office/drawing/2014/main" xmlns="" id="{FCE14BBF-578C-4838-AD93-D63D7B4FC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51" y="383754"/>
            <a:ext cx="10630897" cy="2909509"/>
          </a:xfrm>
          <a:prstGeom prst="rect">
            <a:avLst/>
          </a:prstGeom>
        </p:spPr>
      </p:pic>
    </p:spTree>
    <p:extLst>
      <p:ext uri="{BB962C8B-B14F-4D97-AF65-F5344CB8AC3E}">
        <p14:creationId xmlns:p14="http://schemas.microsoft.com/office/powerpoint/2010/main" val="189615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7D69C-00EA-4C92-BF71-25D2C0816B3B}"/>
              </a:ext>
            </a:extLst>
          </p:cNvPr>
          <p:cNvSpPr>
            <a:spLocks noGrp="1"/>
          </p:cNvSpPr>
          <p:nvPr>
            <p:ph type="title"/>
          </p:nvPr>
        </p:nvSpPr>
        <p:spPr>
          <a:xfrm>
            <a:off x="274710" y="364732"/>
            <a:ext cx="2242459" cy="416103"/>
          </a:xfrm>
        </p:spPr>
        <p:txBody>
          <a:bodyPr>
            <a:normAutofit fontScale="90000"/>
          </a:bodyPr>
          <a:lstStyle/>
          <a:p>
            <a:r>
              <a:rPr lang="en-US" dirty="0"/>
              <a:t>Scheduling</a:t>
            </a:r>
            <a:endParaRPr lang="aa-ET" dirty="0"/>
          </a:p>
        </p:txBody>
      </p:sp>
      <p:pic>
        <p:nvPicPr>
          <p:cNvPr id="6" name="Content Placeholder 5" descr="A screenshot of a computer&#10;&#10;Description automatically generated">
            <a:extLst>
              <a:ext uri="{FF2B5EF4-FFF2-40B4-BE49-F238E27FC236}">
                <a16:creationId xmlns:a16="http://schemas.microsoft.com/office/drawing/2014/main" xmlns="" id="{58EC1F6B-7C0B-48B7-9ADC-35E1A29CD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4439" y="989012"/>
            <a:ext cx="9627672" cy="5415565"/>
          </a:xfrm>
        </p:spPr>
      </p:pic>
      <p:sp>
        <p:nvSpPr>
          <p:cNvPr id="4" name="Text Placeholder 3">
            <a:extLst>
              <a:ext uri="{FF2B5EF4-FFF2-40B4-BE49-F238E27FC236}">
                <a16:creationId xmlns:a16="http://schemas.microsoft.com/office/drawing/2014/main" xmlns="" id="{D2643FE9-229F-4DE8-8FA5-BBC4F8BC0B4E}"/>
              </a:ext>
            </a:extLst>
          </p:cNvPr>
          <p:cNvSpPr>
            <a:spLocks noGrp="1"/>
          </p:cNvSpPr>
          <p:nvPr>
            <p:ph type="body" sz="half" idx="2"/>
          </p:nvPr>
        </p:nvSpPr>
        <p:spPr>
          <a:xfrm>
            <a:off x="274710" y="989012"/>
            <a:ext cx="2006153" cy="5154934"/>
          </a:xfrm>
        </p:spPr>
        <p:txBody>
          <a:bodyPr/>
          <a:lstStyle/>
          <a:p>
            <a:r>
              <a:rPr lang="en-US" dirty="0"/>
              <a:t>Here you fill in the details of your session. </a:t>
            </a:r>
          </a:p>
          <a:p>
            <a:r>
              <a:rPr lang="en-US" dirty="0"/>
              <a:t>Note that the first option “</a:t>
            </a:r>
            <a:r>
              <a:rPr lang="en-US" dirty="0" err="1"/>
              <a:t>Kalender</a:t>
            </a:r>
            <a:r>
              <a:rPr lang="en-US" dirty="0"/>
              <a:t>” determines which group of members the activity will be applied to (here Sword and buckler).</a:t>
            </a:r>
          </a:p>
          <a:p>
            <a:endParaRPr lang="en-US" dirty="0"/>
          </a:p>
          <a:p>
            <a:r>
              <a:rPr lang="en-US" dirty="0"/>
              <a:t>In the bottom right of this screen you will also get the option to repeat the activity (next slide). </a:t>
            </a:r>
          </a:p>
          <a:p>
            <a:endParaRPr lang="en-US" dirty="0"/>
          </a:p>
          <a:p>
            <a:r>
              <a:rPr lang="en-US" dirty="0"/>
              <a:t>When finished, save by pressing “</a:t>
            </a:r>
            <a:r>
              <a:rPr lang="en-US" dirty="0" err="1"/>
              <a:t>Spara</a:t>
            </a:r>
            <a:r>
              <a:rPr lang="en-US" dirty="0"/>
              <a:t>”. </a:t>
            </a:r>
          </a:p>
        </p:txBody>
      </p:sp>
      <p:sp>
        <p:nvSpPr>
          <p:cNvPr id="7" name="Arrow: Right 6">
            <a:extLst>
              <a:ext uri="{FF2B5EF4-FFF2-40B4-BE49-F238E27FC236}">
                <a16:creationId xmlns:a16="http://schemas.microsoft.com/office/drawing/2014/main" xmlns="" id="{3260BA65-D0EA-43B8-B640-535946FF582F}"/>
              </a:ext>
            </a:extLst>
          </p:cNvPr>
          <p:cNvSpPr/>
          <p:nvPr/>
        </p:nvSpPr>
        <p:spPr>
          <a:xfrm>
            <a:off x="2753474" y="3429000"/>
            <a:ext cx="523982" cy="156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8" name="Arrow: Up 7">
            <a:extLst>
              <a:ext uri="{FF2B5EF4-FFF2-40B4-BE49-F238E27FC236}">
                <a16:creationId xmlns:a16="http://schemas.microsoft.com/office/drawing/2014/main" xmlns="" id="{C7BBF273-C18F-4707-BE63-704AD46E9C55}"/>
              </a:ext>
            </a:extLst>
          </p:cNvPr>
          <p:cNvSpPr/>
          <p:nvPr/>
        </p:nvSpPr>
        <p:spPr>
          <a:xfrm>
            <a:off x="10952252" y="2034283"/>
            <a:ext cx="339048" cy="3184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8081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5769D-2CFE-4342-A4B5-5E8A3E4BA4E1}"/>
              </a:ext>
            </a:extLst>
          </p:cNvPr>
          <p:cNvSpPr>
            <a:spLocks noGrp="1"/>
          </p:cNvSpPr>
          <p:nvPr>
            <p:ph type="title"/>
          </p:nvPr>
        </p:nvSpPr>
        <p:spPr>
          <a:xfrm>
            <a:off x="382589" y="382588"/>
            <a:ext cx="3179318" cy="255181"/>
          </a:xfrm>
        </p:spPr>
        <p:txBody>
          <a:bodyPr>
            <a:normAutofit fontScale="90000"/>
          </a:bodyPr>
          <a:lstStyle/>
          <a:p>
            <a:r>
              <a:rPr lang="en-US" dirty="0"/>
              <a:t>Repeated activities</a:t>
            </a:r>
            <a:endParaRPr lang="aa-ET" dirty="0"/>
          </a:p>
        </p:txBody>
      </p:sp>
      <p:pic>
        <p:nvPicPr>
          <p:cNvPr id="6" name="Content Placeholder 5" descr="A screenshot of a computer&#10;&#10;Description automatically generated">
            <a:extLst>
              <a:ext uri="{FF2B5EF4-FFF2-40B4-BE49-F238E27FC236}">
                <a16:creationId xmlns:a16="http://schemas.microsoft.com/office/drawing/2014/main" xmlns="" id="{9455CB82-1459-480C-AEDD-D2A3B00B52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004" y="914400"/>
            <a:ext cx="9299946" cy="5231219"/>
          </a:xfrm>
        </p:spPr>
      </p:pic>
      <p:sp>
        <p:nvSpPr>
          <p:cNvPr id="4" name="Text Placeholder 3">
            <a:extLst>
              <a:ext uri="{FF2B5EF4-FFF2-40B4-BE49-F238E27FC236}">
                <a16:creationId xmlns:a16="http://schemas.microsoft.com/office/drawing/2014/main" xmlns="" id="{68DE13CE-F192-42FB-B53D-87A76C444C1B}"/>
              </a:ext>
            </a:extLst>
          </p:cNvPr>
          <p:cNvSpPr>
            <a:spLocks noGrp="1"/>
          </p:cNvSpPr>
          <p:nvPr>
            <p:ph type="body" sz="half" idx="2"/>
          </p:nvPr>
        </p:nvSpPr>
        <p:spPr>
          <a:xfrm>
            <a:off x="382589" y="914400"/>
            <a:ext cx="2387415" cy="4082902"/>
          </a:xfrm>
        </p:spPr>
        <p:txBody>
          <a:bodyPr/>
          <a:lstStyle/>
          <a:p>
            <a:r>
              <a:rPr lang="en-US" dirty="0"/>
              <a:t>Here you can set up repeated </a:t>
            </a:r>
            <a:r>
              <a:rPr lang="en-US" dirty="0" err="1"/>
              <a:t>activites</a:t>
            </a:r>
            <a:r>
              <a:rPr lang="en-US" dirty="0"/>
              <a:t> through a set time period or number of sessions. </a:t>
            </a:r>
          </a:p>
          <a:p>
            <a:endParaRPr lang="en-US" dirty="0"/>
          </a:p>
          <a:p>
            <a:r>
              <a:rPr lang="en-US" dirty="0"/>
              <a:t>Activities can be individually removed or adjusted afterwards if necessary.</a:t>
            </a:r>
          </a:p>
          <a:p>
            <a:endParaRPr lang="en-US" dirty="0"/>
          </a:p>
        </p:txBody>
      </p:sp>
    </p:spTree>
    <p:extLst>
      <p:ext uri="{BB962C8B-B14F-4D97-AF65-F5344CB8AC3E}">
        <p14:creationId xmlns:p14="http://schemas.microsoft.com/office/powerpoint/2010/main" val="134984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CFA05-9ECC-424A-9047-FCE611BB4837}"/>
              </a:ext>
            </a:extLst>
          </p:cNvPr>
          <p:cNvSpPr>
            <a:spLocks noGrp="1"/>
          </p:cNvSpPr>
          <p:nvPr>
            <p:ph type="title"/>
          </p:nvPr>
        </p:nvSpPr>
        <p:spPr>
          <a:xfrm>
            <a:off x="839789" y="457200"/>
            <a:ext cx="3444536" cy="775699"/>
          </a:xfrm>
        </p:spPr>
        <p:txBody>
          <a:bodyPr/>
          <a:lstStyle/>
          <a:p>
            <a:r>
              <a:rPr lang="en-US" dirty="0"/>
              <a:t>Mobile app</a:t>
            </a:r>
            <a:endParaRPr lang="aa-ET" dirty="0"/>
          </a:p>
        </p:txBody>
      </p:sp>
      <p:pic>
        <p:nvPicPr>
          <p:cNvPr id="6" name="Content Placeholder 5" descr="A picture containing shape&#10;&#10;Description automatically generated">
            <a:extLst>
              <a:ext uri="{FF2B5EF4-FFF2-40B4-BE49-F238E27FC236}">
                <a16:creationId xmlns:a16="http://schemas.microsoft.com/office/drawing/2014/main" xmlns="" id="{8FBBDEE8-449B-49C4-A6EA-06E3E2E62A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9906" y="1389580"/>
            <a:ext cx="2370952" cy="4873625"/>
          </a:xfrm>
        </p:spPr>
      </p:pic>
      <p:sp>
        <p:nvSpPr>
          <p:cNvPr id="4" name="Text Placeholder 3">
            <a:extLst>
              <a:ext uri="{FF2B5EF4-FFF2-40B4-BE49-F238E27FC236}">
                <a16:creationId xmlns:a16="http://schemas.microsoft.com/office/drawing/2014/main" xmlns="" id="{F7F8FBEC-69BF-481F-A446-017ECF7D23EB}"/>
              </a:ext>
            </a:extLst>
          </p:cNvPr>
          <p:cNvSpPr>
            <a:spLocks noGrp="1"/>
          </p:cNvSpPr>
          <p:nvPr>
            <p:ph type="body" sz="half" idx="2"/>
          </p:nvPr>
        </p:nvSpPr>
        <p:spPr>
          <a:xfrm>
            <a:off x="839789" y="1389580"/>
            <a:ext cx="2273281" cy="3655031"/>
          </a:xfrm>
        </p:spPr>
        <p:txBody>
          <a:bodyPr>
            <a:normAutofit fontScale="92500" lnSpcReduction="20000"/>
          </a:bodyPr>
          <a:lstStyle/>
          <a:p>
            <a:r>
              <a:rPr lang="en-US" dirty="0"/>
              <a:t>Using the mobile app requires internet access. It can be a bit finicky at times, require you to sign in multiple times etc.</a:t>
            </a:r>
          </a:p>
          <a:p>
            <a:r>
              <a:rPr lang="en-US" dirty="0"/>
              <a:t>Overall, however, I have found it works well. </a:t>
            </a:r>
          </a:p>
          <a:p>
            <a:endParaRPr lang="en-US" dirty="0"/>
          </a:p>
          <a:p>
            <a:r>
              <a:rPr lang="en-US" dirty="0"/>
              <a:t>After signing in using your login details, you get the following screen, which will take you to the options for your group. </a:t>
            </a:r>
          </a:p>
          <a:p>
            <a:r>
              <a:rPr lang="en-US" dirty="0"/>
              <a:t>Note that in the third picture, no activities are currently scheduled for the group. </a:t>
            </a:r>
          </a:p>
        </p:txBody>
      </p:sp>
      <p:sp>
        <p:nvSpPr>
          <p:cNvPr id="7" name="Arrow: Up 6">
            <a:extLst>
              <a:ext uri="{FF2B5EF4-FFF2-40B4-BE49-F238E27FC236}">
                <a16:creationId xmlns:a16="http://schemas.microsoft.com/office/drawing/2014/main" xmlns="" id="{25AA07EE-9EDB-4BF7-9C7B-7D0FCD9DF4A2}"/>
              </a:ext>
            </a:extLst>
          </p:cNvPr>
          <p:cNvSpPr/>
          <p:nvPr/>
        </p:nvSpPr>
        <p:spPr>
          <a:xfrm>
            <a:off x="4201427" y="2558266"/>
            <a:ext cx="165796" cy="3082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9" name="Picture 8" descr="A picture containing shape&#10;&#10;Description automatically generated">
            <a:extLst>
              <a:ext uri="{FF2B5EF4-FFF2-40B4-BE49-F238E27FC236}">
                <a16:creationId xmlns:a16="http://schemas.microsoft.com/office/drawing/2014/main" xmlns="" id="{1179BA83-537A-4500-8F15-D4353FFCE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946" y="1389580"/>
            <a:ext cx="2370952" cy="4873624"/>
          </a:xfrm>
          <a:prstGeom prst="rect">
            <a:avLst/>
          </a:prstGeom>
        </p:spPr>
      </p:pic>
      <p:sp>
        <p:nvSpPr>
          <p:cNvPr id="10" name="Arrow: Up 9">
            <a:extLst>
              <a:ext uri="{FF2B5EF4-FFF2-40B4-BE49-F238E27FC236}">
                <a16:creationId xmlns:a16="http://schemas.microsoft.com/office/drawing/2014/main" xmlns="" id="{A7892E30-FC7E-47AB-85F8-33E30BA729A7}"/>
              </a:ext>
            </a:extLst>
          </p:cNvPr>
          <p:cNvSpPr/>
          <p:nvPr/>
        </p:nvSpPr>
        <p:spPr>
          <a:xfrm>
            <a:off x="6958524" y="2558266"/>
            <a:ext cx="165796" cy="3082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pic>
        <p:nvPicPr>
          <p:cNvPr id="12" name="Picture 11" descr="Graphical user interface, text, application, letter&#10;&#10;Description automatically generated">
            <a:extLst>
              <a:ext uri="{FF2B5EF4-FFF2-40B4-BE49-F238E27FC236}">
                <a16:creationId xmlns:a16="http://schemas.microsoft.com/office/drawing/2014/main" xmlns="" id="{22A416C1-3A00-42BD-A07E-0EC6A0736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5685" y="1389580"/>
            <a:ext cx="2370952" cy="4873624"/>
          </a:xfrm>
          <a:prstGeom prst="rect">
            <a:avLst/>
          </a:prstGeom>
        </p:spPr>
      </p:pic>
    </p:spTree>
    <p:extLst>
      <p:ext uri="{BB962C8B-B14F-4D97-AF65-F5344CB8AC3E}">
        <p14:creationId xmlns:p14="http://schemas.microsoft.com/office/powerpoint/2010/main" val="318416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33A2B-FB0B-4B94-A575-AD0156991E3D}"/>
              </a:ext>
            </a:extLst>
          </p:cNvPr>
          <p:cNvSpPr>
            <a:spLocks noGrp="1"/>
          </p:cNvSpPr>
          <p:nvPr>
            <p:ph type="title"/>
          </p:nvPr>
        </p:nvSpPr>
        <p:spPr>
          <a:xfrm>
            <a:off x="839789" y="457200"/>
            <a:ext cx="3578100" cy="1135294"/>
          </a:xfrm>
        </p:spPr>
        <p:txBody>
          <a:bodyPr/>
          <a:lstStyle/>
          <a:p>
            <a:r>
              <a:rPr lang="en-US" dirty="0"/>
              <a:t>Scheduling activities in the mobile app</a:t>
            </a:r>
            <a:endParaRPr lang="aa-ET" dirty="0"/>
          </a:p>
        </p:txBody>
      </p:sp>
      <p:pic>
        <p:nvPicPr>
          <p:cNvPr id="6" name="Content Placeholder 5" descr="Graphical user interface, text, application, letter&#10;&#10;Description automatically generated">
            <a:extLst>
              <a:ext uri="{FF2B5EF4-FFF2-40B4-BE49-F238E27FC236}">
                <a16:creationId xmlns:a16="http://schemas.microsoft.com/office/drawing/2014/main" xmlns="" id="{14ED3991-EE40-4019-91A3-3C391439F7F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34463" y="995363"/>
            <a:ext cx="2370952" cy="4873625"/>
          </a:xfrm>
        </p:spPr>
      </p:pic>
      <p:sp>
        <p:nvSpPr>
          <p:cNvPr id="4" name="Text Placeholder 3">
            <a:extLst>
              <a:ext uri="{FF2B5EF4-FFF2-40B4-BE49-F238E27FC236}">
                <a16:creationId xmlns:a16="http://schemas.microsoft.com/office/drawing/2014/main" xmlns="" id="{7D86000B-1741-4E02-9522-EEC033D35D51}"/>
              </a:ext>
            </a:extLst>
          </p:cNvPr>
          <p:cNvSpPr>
            <a:spLocks noGrp="1"/>
          </p:cNvSpPr>
          <p:nvPr>
            <p:ph type="body" sz="half" idx="2"/>
          </p:nvPr>
        </p:nvSpPr>
        <p:spPr/>
        <p:txBody>
          <a:bodyPr/>
          <a:lstStyle/>
          <a:p>
            <a:r>
              <a:rPr lang="en-US" dirty="0"/>
              <a:t>Press the calendar icon in the top right and enter the details for the activity. Here, you can only schedule one activity at a time. </a:t>
            </a:r>
          </a:p>
          <a:p>
            <a:endParaRPr lang="en-US" dirty="0"/>
          </a:p>
          <a:p>
            <a:r>
              <a:rPr lang="en-US" dirty="0"/>
              <a:t>Note that both “</a:t>
            </a:r>
            <a:r>
              <a:rPr lang="en-US" dirty="0" err="1"/>
              <a:t>Kalender</a:t>
            </a:r>
            <a:r>
              <a:rPr lang="en-US" dirty="0"/>
              <a:t>” and “</a:t>
            </a:r>
            <a:r>
              <a:rPr lang="en-US" dirty="0" err="1"/>
              <a:t>Grupp</a:t>
            </a:r>
            <a:r>
              <a:rPr lang="en-US" dirty="0"/>
              <a:t>” should be the appropriate group – here sword and buckler is already selected as the group, since we are creating an activity within that group. </a:t>
            </a:r>
          </a:p>
          <a:p>
            <a:endParaRPr lang="en-US" dirty="0"/>
          </a:p>
          <a:p>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xmlns="" id="{55CF2AA2-C670-4A4B-83C5-8DC685A15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406" y="995363"/>
            <a:ext cx="2370952" cy="4873624"/>
          </a:xfrm>
          <a:prstGeom prst="rect">
            <a:avLst/>
          </a:prstGeom>
        </p:spPr>
      </p:pic>
      <p:sp>
        <p:nvSpPr>
          <p:cNvPr id="9" name="Arrow: Up 8">
            <a:extLst>
              <a:ext uri="{FF2B5EF4-FFF2-40B4-BE49-F238E27FC236}">
                <a16:creationId xmlns:a16="http://schemas.microsoft.com/office/drawing/2014/main" xmlns="" id="{EF624E08-5B97-48A8-93ED-0BDF4C4F5D15}"/>
              </a:ext>
            </a:extLst>
          </p:cNvPr>
          <p:cNvSpPr/>
          <p:nvPr/>
        </p:nvSpPr>
        <p:spPr>
          <a:xfrm flipV="1">
            <a:off x="7089169" y="678093"/>
            <a:ext cx="179283" cy="42894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652866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57875-FA8B-4E66-AECB-E8C134F28D5C}"/>
              </a:ext>
            </a:extLst>
          </p:cNvPr>
          <p:cNvSpPr>
            <a:spLocks noGrp="1"/>
          </p:cNvSpPr>
          <p:nvPr>
            <p:ph type="title"/>
          </p:nvPr>
        </p:nvSpPr>
        <p:spPr>
          <a:xfrm>
            <a:off x="839788" y="457200"/>
            <a:ext cx="3932237" cy="1001730"/>
          </a:xfrm>
        </p:spPr>
        <p:txBody>
          <a:bodyPr>
            <a:normAutofit/>
          </a:bodyPr>
          <a:lstStyle/>
          <a:p>
            <a:r>
              <a:rPr lang="en-US" dirty="0"/>
              <a:t>Registering participation</a:t>
            </a:r>
            <a:endParaRPr lang="aa-ET" dirty="0"/>
          </a:p>
        </p:txBody>
      </p:sp>
      <p:pic>
        <p:nvPicPr>
          <p:cNvPr id="6" name="Content Placeholder 5" descr="Graphical user interface, application&#10;&#10;Description automatically generated">
            <a:extLst>
              <a:ext uri="{FF2B5EF4-FFF2-40B4-BE49-F238E27FC236}">
                <a16:creationId xmlns:a16="http://schemas.microsoft.com/office/drawing/2014/main" xmlns="" id="{2EA6AB73-08D7-4D13-81C9-7D31CA76F0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0524" y="995363"/>
            <a:ext cx="2370952" cy="4873625"/>
          </a:xfrm>
        </p:spPr>
      </p:pic>
      <p:sp>
        <p:nvSpPr>
          <p:cNvPr id="4" name="Text Placeholder 3">
            <a:extLst>
              <a:ext uri="{FF2B5EF4-FFF2-40B4-BE49-F238E27FC236}">
                <a16:creationId xmlns:a16="http://schemas.microsoft.com/office/drawing/2014/main" xmlns="" id="{18445871-6627-4765-AFFE-F88FB5CCB997}"/>
              </a:ext>
            </a:extLst>
          </p:cNvPr>
          <p:cNvSpPr>
            <a:spLocks noGrp="1"/>
          </p:cNvSpPr>
          <p:nvPr>
            <p:ph type="body" sz="half" idx="2"/>
          </p:nvPr>
        </p:nvSpPr>
        <p:spPr/>
        <p:txBody>
          <a:bodyPr/>
          <a:lstStyle/>
          <a:p>
            <a:r>
              <a:rPr lang="en-US" dirty="0"/>
              <a:t>If there are activities scheduled, they show up as here. </a:t>
            </a:r>
          </a:p>
          <a:p>
            <a:endParaRPr lang="en-US" dirty="0"/>
          </a:p>
          <a:p>
            <a:r>
              <a:rPr lang="en-US" dirty="0"/>
              <a:t>Click on the activity for which you want to register participation. </a:t>
            </a:r>
          </a:p>
          <a:p>
            <a:r>
              <a:rPr lang="en-US" dirty="0"/>
              <a:t>A list of all members in the group (here sword and buckler) will be displayed. Simply check or uncheck them with the green checkmarks, and click “</a:t>
            </a:r>
            <a:r>
              <a:rPr lang="en-US" dirty="0" err="1"/>
              <a:t>Registrera</a:t>
            </a:r>
            <a:r>
              <a:rPr lang="en-US" dirty="0"/>
              <a:t> </a:t>
            </a:r>
            <a:r>
              <a:rPr lang="en-US" dirty="0" err="1"/>
              <a:t>aktivitet</a:t>
            </a:r>
            <a:r>
              <a:rPr lang="en-US" dirty="0"/>
              <a:t>” at the bottom at the screen when you are done.</a:t>
            </a:r>
          </a:p>
          <a:p>
            <a:r>
              <a:rPr lang="en-US" dirty="0"/>
              <a:t>The list is not shown fully here. </a:t>
            </a:r>
          </a:p>
        </p:txBody>
      </p:sp>
      <p:pic>
        <p:nvPicPr>
          <p:cNvPr id="10" name="Picture 9" descr="Graphical user interface, text, application&#10;&#10;Description automatically generated">
            <a:extLst>
              <a:ext uri="{FF2B5EF4-FFF2-40B4-BE49-F238E27FC236}">
                <a16:creationId xmlns:a16="http://schemas.microsoft.com/office/drawing/2014/main" xmlns="" id="{D5E8D9C2-F78E-4660-8836-209657083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975" y="955496"/>
            <a:ext cx="4378399" cy="3811589"/>
          </a:xfrm>
          <a:prstGeom prst="rect">
            <a:avLst/>
          </a:prstGeom>
        </p:spPr>
      </p:pic>
    </p:spTree>
    <p:extLst>
      <p:ext uri="{BB962C8B-B14F-4D97-AF65-F5344CB8AC3E}">
        <p14:creationId xmlns:p14="http://schemas.microsoft.com/office/powerpoint/2010/main" val="4208148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E4E25-B158-48EF-A216-983CF187EA41}"/>
              </a:ext>
            </a:extLst>
          </p:cNvPr>
          <p:cNvSpPr>
            <a:spLocks noGrp="1"/>
          </p:cNvSpPr>
          <p:nvPr>
            <p:ph type="title"/>
          </p:nvPr>
        </p:nvSpPr>
        <p:spPr>
          <a:xfrm>
            <a:off x="839788" y="457200"/>
            <a:ext cx="4805808" cy="765425"/>
          </a:xfrm>
        </p:spPr>
        <p:txBody>
          <a:bodyPr/>
          <a:lstStyle/>
          <a:p>
            <a:r>
              <a:rPr lang="en-US" dirty="0"/>
              <a:t>Managing group members</a:t>
            </a:r>
            <a:endParaRPr lang="aa-ET" dirty="0"/>
          </a:p>
        </p:txBody>
      </p:sp>
      <p:sp>
        <p:nvSpPr>
          <p:cNvPr id="4" name="Text Placeholder 3">
            <a:extLst>
              <a:ext uri="{FF2B5EF4-FFF2-40B4-BE49-F238E27FC236}">
                <a16:creationId xmlns:a16="http://schemas.microsoft.com/office/drawing/2014/main" xmlns="" id="{AF6087DF-B43D-4EA5-843B-A335F4D9DF7E}"/>
              </a:ext>
            </a:extLst>
          </p:cNvPr>
          <p:cNvSpPr>
            <a:spLocks noGrp="1"/>
          </p:cNvSpPr>
          <p:nvPr>
            <p:ph type="body" sz="half" idx="2"/>
          </p:nvPr>
        </p:nvSpPr>
        <p:spPr/>
        <p:txBody>
          <a:bodyPr/>
          <a:lstStyle/>
          <a:p>
            <a:r>
              <a:rPr lang="en-US" dirty="0"/>
              <a:t>Selecting “</a:t>
            </a:r>
            <a:r>
              <a:rPr lang="en-US" dirty="0" err="1"/>
              <a:t>Deltagare</a:t>
            </a:r>
            <a:r>
              <a:rPr lang="en-US" dirty="0"/>
              <a:t>” at the top allows us to view, add and remove members of the group. Again, the list of names is not shown. </a:t>
            </a:r>
          </a:p>
          <a:p>
            <a:r>
              <a:rPr lang="en-US" dirty="0"/>
              <a:t>Clicking on a name brings up information registered for that person, including contact details. </a:t>
            </a:r>
          </a:p>
          <a:p>
            <a:r>
              <a:rPr lang="en-US" dirty="0"/>
              <a:t>Add or remove members to the group by using the icons in the top right. Unlike in the web client, you can only add members is you have their personal number, or if they already are members of another group you have access to. </a:t>
            </a:r>
            <a:endParaRPr lang="aa-ET" dirty="0"/>
          </a:p>
        </p:txBody>
      </p:sp>
      <p:pic>
        <p:nvPicPr>
          <p:cNvPr id="14" name="Picture 13" descr="Graphical user interface, text, application&#10;&#10;Description automatically generated">
            <a:extLst>
              <a:ext uri="{FF2B5EF4-FFF2-40B4-BE49-F238E27FC236}">
                <a16:creationId xmlns:a16="http://schemas.microsoft.com/office/drawing/2014/main" xmlns="" id="{51C35684-E626-4D12-860B-152F896FA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404" y="2766067"/>
            <a:ext cx="5428187" cy="3220724"/>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xmlns="" id="{0761A228-1DB1-4B32-AE11-D089FBCDD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405" y="574092"/>
            <a:ext cx="5428188" cy="2128011"/>
          </a:xfrm>
          <a:prstGeom prst="rect">
            <a:avLst/>
          </a:prstGeom>
        </p:spPr>
      </p:pic>
      <p:sp>
        <p:nvSpPr>
          <p:cNvPr id="17" name="Arrow: Down 16">
            <a:extLst>
              <a:ext uri="{FF2B5EF4-FFF2-40B4-BE49-F238E27FC236}">
                <a16:creationId xmlns:a16="http://schemas.microsoft.com/office/drawing/2014/main" xmlns="" id="{CB9053FD-23A1-4772-B540-0903B932313F}"/>
              </a:ext>
            </a:extLst>
          </p:cNvPr>
          <p:cNvSpPr/>
          <p:nvPr/>
        </p:nvSpPr>
        <p:spPr>
          <a:xfrm>
            <a:off x="10746768" y="457200"/>
            <a:ext cx="267129" cy="462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8" name="Arrow: Down 17">
            <a:extLst>
              <a:ext uri="{FF2B5EF4-FFF2-40B4-BE49-F238E27FC236}">
                <a16:creationId xmlns:a16="http://schemas.microsoft.com/office/drawing/2014/main" xmlns="" id="{FAEBAC69-0F26-4EA9-9B0A-5529FFE9708F}"/>
              </a:ext>
            </a:extLst>
          </p:cNvPr>
          <p:cNvSpPr/>
          <p:nvPr/>
        </p:nvSpPr>
        <p:spPr>
          <a:xfrm>
            <a:off x="11465228" y="477748"/>
            <a:ext cx="267129" cy="462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392935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4C895-8A0B-49C0-9D36-4B0160570CA5}"/>
              </a:ext>
            </a:extLst>
          </p:cNvPr>
          <p:cNvSpPr>
            <a:spLocks noGrp="1"/>
          </p:cNvSpPr>
          <p:nvPr>
            <p:ph type="title"/>
          </p:nvPr>
        </p:nvSpPr>
        <p:spPr/>
        <p:txBody>
          <a:bodyPr/>
          <a:lstStyle/>
          <a:p>
            <a:r>
              <a:rPr lang="en-US" dirty="0"/>
              <a:t>Sending messages using the mobile app</a:t>
            </a:r>
            <a:endParaRPr lang="aa-ET" dirty="0"/>
          </a:p>
        </p:txBody>
      </p:sp>
      <p:pic>
        <p:nvPicPr>
          <p:cNvPr id="6" name="Content Placeholder 5" descr="Graphical user interface, text, application&#10;&#10;Description automatically generated">
            <a:extLst>
              <a:ext uri="{FF2B5EF4-FFF2-40B4-BE49-F238E27FC236}">
                <a16:creationId xmlns:a16="http://schemas.microsoft.com/office/drawing/2014/main" xmlns="" id="{34F5EC33-CE7E-443D-AF46-B2250F0F54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6115" y="1120989"/>
            <a:ext cx="2636744" cy="5419975"/>
          </a:xfrm>
        </p:spPr>
      </p:pic>
      <p:sp>
        <p:nvSpPr>
          <p:cNvPr id="4" name="Text Placeholder 3">
            <a:extLst>
              <a:ext uri="{FF2B5EF4-FFF2-40B4-BE49-F238E27FC236}">
                <a16:creationId xmlns:a16="http://schemas.microsoft.com/office/drawing/2014/main" xmlns="" id="{07133911-374F-4047-AB81-19729D73BEFD}"/>
              </a:ext>
            </a:extLst>
          </p:cNvPr>
          <p:cNvSpPr>
            <a:spLocks noGrp="1"/>
          </p:cNvSpPr>
          <p:nvPr>
            <p:ph type="body" sz="half" idx="2"/>
          </p:nvPr>
        </p:nvSpPr>
        <p:spPr/>
        <p:txBody>
          <a:bodyPr/>
          <a:lstStyle/>
          <a:p>
            <a:r>
              <a:rPr lang="en-US" dirty="0"/>
              <a:t>To send a text message to the group selected, first press “</a:t>
            </a:r>
            <a:r>
              <a:rPr lang="en-US" dirty="0" err="1"/>
              <a:t>Meddelande</a:t>
            </a:r>
            <a:r>
              <a:rPr lang="en-US" dirty="0"/>
              <a:t>” in the top menu. </a:t>
            </a:r>
          </a:p>
          <a:p>
            <a:r>
              <a:rPr lang="en-US" dirty="0"/>
              <a:t>Then press the plus-icon at the top right. </a:t>
            </a:r>
          </a:p>
          <a:p>
            <a:endParaRPr lang="en-US" dirty="0"/>
          </a:p>
          <a:p>
            <a:r>
              <a:rPr lang="en-US" dirty="0"/>
              <a:t>Enter the message you want to send, and press “</a:t>
            </a:r>
            <a:r>
              <a:rPr lang="en-US" dirty="0" err="1"/>
              <a:t>Skicka</a:t>
            </a:r>
            <a:r>
              <a:rPr lang="en-US" dirty="0"/>
              <a:t>”. </a:t>
            </a:r>
          </a:p>
          <a:p>
            <a:r>
              <a:rPr lang="en-US" dirty="0"/>
              <a:t>Only send messages if necessary. </a:t>
            </a:r>
          </a:p>
          <a:p>
            <a:r>
              <a:rPr lang="en-US" dirty="0"/>
              <a:t>Note that you cannot send an email through the app, and that text messages you send go to the entire group. In the web client, for comparison, you can select specific members to send messages to. </a:t>
            </a:r>
            <a:endParaRPr lang="aa-ET" dirty="0"/>
          </a:p>
        </p:txBody>
      </p:sp>
      <p:pic>
        <p:nvPicPr>
          <p:cNvPr id="8" name="Picture 7" descr="Graphical user interface, application&#10;&#10;Description automatically generated">
            <a:extLst>
              <a:ext uri="{FF2B5EF4-FFF2-40B4-BE49-F238E27FC236}">
                <a16:creationId xmlns:a16="http://schemas.microsoft.com/office/drawing/2014/main" xmlns="" id="{2EF66599-9F03-472D-8B15-219A92E6E2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368" y="1120989"/>
            <a:ext cx="2636744" cy="5419975"/>
          </a:xfrm>
          <a:prstGeom prst="rect">
            <a:avLst/>
          </a:prstGeom>
        </p:spPr>
      </p:pic>
      <p:sp>
        <p:nvSpPr>
          <p:cNvPr id="9" name="Arrow: Left 8">
            <a:extLst>
              <a:ext uri="{FF2B5EF4-FFF2-40B4-BE49-F238E27FC236}">
                <a16:creationId xmlns:a16="http://schemas.microsoft.com/office/drawing/2014/main" xmlns="" id="{B805DD74-6FB6-4C58-AA94-40FD33C9C4A1}"/>
              </a:ext>
            </a:extLst>
          </p:cNvPr>
          <p:cNvSpPr/>
          <p:nvPr/>
        </p:nvSpPr>
        <p:spPr>
          <a:xfrm>
            <a:off x="8116584" y="1366462"/>
            <a:ext cx="349321" cy="2260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0" name="Arrow: Up 9">
            <a:extLst>
              <a:ext uri="{FF2B5EF4-FFF2-40B4-BE49-F238E27FC236}">
                <a16:creationId xmlns:a16="http://schemas.microsoft.com/office/drawing/2014/main" xmlns="" id="{4D5D6A0A-897A-411B-AD19-1850E0D4649E}"/>
              </a:ext>
            </a:extLst>
          </p:cNvPr>
          <p:cNvSpPr/>
          <p:nvPr/>
        </p:nvSpPr>
        <p:spPr>
          <a:xfrm>
            <a:off x="7438490" y="2188395"/>
            <a:ext cx="339047" cy="400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137906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BD64A-AD31-424C-AD06-0C82B2F6BFE0}"/>
              </a:ext>
            </a:extLst>
          </p:cNvPr>
          <p:cNvSpPr>
            <a:spLocks noGrp="1"/>
          </p:cNvSpPr>
          <p:nvPr>
            <p:ph type="title"/>
          </p:nvPr>
        </p:nvSpPr>
        <p:spPr>
          <a:xfrm>
            <a:off x="838200" y="365126"/>
            <a:ext cx="10515600" cy="600646"/>
          </a:xfrm>
        </p:spPr>
        <p:txBody>
          <a:bodyPr>
            <a:normAutofit fontScale="90000"/>
          </a:bodyPr>
          <a:lstStyle/>
          <a:p>
            <a:r>
              <a:rPr lang="en-US" dirty="0" err="1"/>
              <a:t>IdrottOnline</a:t>
            </a:r>
            <a:endParaRPr lang="aa-ET" dirty="0"/>
          </a:p>
        </p:txBody>
      </p:sp>
      <p:sp>
        <p:nvSpPr>
          <p:cNvPr id="3" name="Content Placeholder 2">
            <a:extLst>
              <a:ext uri="{FF2B5EF4-FFF2-40B4-BE49-F238E27FC236}">
                <a16:creationId xmlns:a16="http://schemas.microsoft.com/office/drawing/2014/main" xmlns="" id="{705E5A31-F683-44F0-8BEE-33FF9115ADFF}"/>
              </a:ext>
            </a:extLst>
          </p:cNvPr>
          <p:cNvSpPr>
            <a:spLocks noGrp="1"/>
          </p:cNvSpPr>
          <p:nvPr>
            <p:ph idx="1"/>
          </p:nvPr>
        </p:nvSpPr>
        <p:spPr>
          <a:xfrm>
            <a:off x="838200" y="1253331"/>
            <a:ext cx="10515600" cy="4351338"/>
          </a:xfrm>
        </p:spPr>
        <p:txBody>
          <a:bodyPr>
            <a:normAutofit fontScale="70000" lnSpcReduction="20000"/>
          </a:bodyPr>
          <a:lstStyle/>
          <a:p>
            <a:pPr marL="0" indent="0">
              <a:buNone/>
            </a:pPr>
            <a:r>
              <a:rPr lang="en-US" dirty="0"/>
              <a:t>There is a web browser client, and an app available for download.</a:t>
            </a:r>
          </a:p>
          <a:p>
            <a:pPr marL="0" indent="0">
              <a:buNone/>
            </a:pPr>
            <a:r>
              <a:rPr lang="en-US" dirty="0"/>
              <a:t>As an instructor, the main use of </a:t>
            </a:r>
            <a:r>
              <a:rPr lang="en-US" dirty="0" err="1">
                <a:hlinkClick r:id="rId2"/>
              </a:rPr>
              <a:t>IdrottOnline</a:t>
            </a:r>
            <a:r>
              <a:rPr lang="en-US" dirty="0"/>
              <a:t> is to: </a:t>
            </a:r>
          </a:p>
          <a:p>
            <a:pPr marL="0" indent="0">
              <a:buNone/>
            </a:pPr>
            <a:endParaRPr lang="en-US" dirty="0"/>
          </a:p>
          <a:p>
            <a:r>
              <a:rPr lang="en-US" dirty="0"/>
              <a:t>Register participation for your group.</a:t>
            </a:r>
          </a:p>
          <a:p>
            <a:r>
              <a:rPr lang="en-US" dirty="0"/>
              <a:t>Schedule activities (training sessions) for your group.</a:t>
            </a:r>
          </a:p>
          <a:p>
            <a:r>
              <a:rPr lang="en-US" dirty="0"/>
              <a:t>Adjust group membership – i.e. adding (and removing) members so that each group in </a:t>
            </a:r>
            <a:r>
              <a:rPr lang="en-US" dirty="0" err="1">
                <a:hlinkClick r:id="rId2"/>
              </a:rPr>
              <a:t>IdrottOnline</a:t>
            </a:r>
            <a:r>
              <a:rPr lang="en-US" dirty="0">
                <a:hlinkClick r:id="rId2"/>
              </a:rPr>
              <a:t> </a:t>
            </a:r>
            <a:r>
              <a:rPr lang="en-US" dirty="0"/>
              <a:t>contain the members active in it.</a:t>
            </a:r>
          </a:p>
          <a:p>
            <a:endParaRPr lang="en-US" dirty="0"/>
          </a:p>
          <a:p>
            <a:pPr marL="0" indent="0">
              <a:buNone/>
            </a:pPr>
            <a:r>
              <a:rPr lang="en-US" dirty="0"/>
              <a:t>There are groups for each discipline: Longsword, sword and buckler, and so on. </a:t>
            </a:r>
          </a:p>
          <a:p>
            <a:endParaRPr lang="en-US" dirty="0"/>
          </a:p>
          <a:p>
            <a:pPr marL="0" indent="0">
              <a:buNone/>
            </a:pPr>
            <a:r>
              <a:rPr lang="en-US" dirty="0"/>
              <a:t>You can also use it to quickly send email or text messages to the members of a group, if you have to cancel a class last-minute, for instance – and a lot more.</a:t>
            </a:r>
          </a:p>
          <a:p>
            <a:pPr marL="0" indent="0">
              <a:buNone/>
            </a:pPr>
            <a:r>
              <a:rPr lang="en-US" dirty="0"/>
              <a:t>Please note that you can only do any of this for the group/groups for which you are a registered administrator on </a:t>
            </a:r>
            <a:r>
              <a:rPr lang="en-US" dirty="0" err="1">
                <a:hlinkClick r:id="rId2"/>
              </a:rPr>
              <a:t>IdrottOnline</a:t>
            </a:r>
            <a:r>
              <a:rPr lang="en-US" dirty="0"/>
              <a:t>. </a:t>
            </a:r>
            <a:endParaRPr lang="aa-ET" dirty="0"/>
          </a:p>
        </p:txBody>
      </p:sp>
    </p:spTree>
    <p:extLst>
      <p:ext uri="{BB962C8B-B14F-4D97-AF65-F5344CB8AC3E}">
        <p14:creationId xmlns:p14="http://schemas.microsoft.com/office/powerpoint/2010/main" val="310804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8DF62A1-5D3C-4E4A-A723-C00457703224}"/>
              </a:ext>
            </a:extLst>
          </p:cNvPr>
          <p:cNvSpPr>
            <a:spLocks noGrp="1"/>
          </p:cNvSpPr>
          <p:nvPr>
            <p:ph type="body" idx="1"/>
          </p:nvPr>
        </p:nvSpPr>
        <p:spPr>
          <a:xfrm>
            <a:off x="3772694" y="418142"/>
            <a:ext cx="1923960" cy="414765"/>
          </a:xfrm>
        </p:spPr>
        <p:txBody>
          <a:bodyPr>
            <a:normAutofit lnSpcReduction="10000"/>
          </a:bodyPr>
          <a:lstStyle/>
          <a:p>
            <a:r>
              <a:rPr lang="en-US" dirty="0"/>
              <a:t>Scheduling</a:t>
            </a:r>
            <a:endParaRPr lang="aa-ET" dirty="0"/>
          </a:p>
        </p:txBody>
      </p:sp>
      <p:sp>
        <p:nvSpPr>
          <p:cNvPr id="6" name="Content Placeholder 5">
            <a:extLst>
              <a:ext uri="{FF2B5EF4-FFF2-40B4-BE49-F238E27FC236}">
                <a16:creationId xmlns:a16="http://schemas.microsoft.com/office/drawing/2014/main" xmlns="" id="{73126E2B-16F3-4798-A429-A9D950C2EE0E}"/>
              </a:ext>
            </a:extLst>
          </p:cNvPr>
          <p:cNvSpPr>
            <a:spLocks noGrp="1"/>
          </p:cNvSpPr>
          <p:nvPr>
            <p:ph sz="half" idx="2"/>
          </p:nvPr>
        </p:nvSpPr>
        <p:spPr>
          <a:xfrm>
            <a:off x="3795321" y="1148885"/>
            <a:ext cx="3177408" cy="3361470"/>
          </a:xfrm>
        </p:spPr>
        <p:txBody>
          <a:bodyPr>
            <a:normAutofit fontScale="85000" lnSpcReduction="20000"/>
          </a:bodyPr>
          <a:lstStyle/>
          <a:p>
            <a:r>
              <a:rPr lang="en-US" dirty="0"/>
              <a:t>Can be done both in the app or through the web client.</a:t>
            </a:r>
          </a:p>
          <a:p>
            <a:r>
              <a:rPr lang="en-US" dirty="0"/>
              <a:t>Web client allows for repeated scheduling (</a:t>
            </a:r>
            <a:r>
              <a:rPr lang="en-US" dirty="0" err="1"/>
              <a:t>eg</a:t>
            </a:r>
            <a:r>
              <a:rPr lang="en-US" dirty="0"/>
              <a:t> every Monday at 21.00), so I recommend using it to set up the semester ahead of time.</a:t>
            </a:r>
          </a:p>
        </p:txBody>
      </p:sp>
      <p:sp>
        <p:nvSpPr>
          <p:cNvPr id="7" name="Text Placeholder 6">
            <a:extLst>
              <a:ext uri="{FF2B5EF4-FFF2-40B4-BE49-F238E27FC236}">
                <a16:creationId xmlns:a16="http://schemas.microsoft.com/office/drawing/2014/main" xmlns="" id="{DF5BBA01-E7D4-4D9E-88B6-3F78164B2F50}"/>
              </a:ext>
            </a:extLst>
          </p:cNvPr>
          <p:cNvSpPr>
            <a:spLocks noGrp="1"/>
          </p:cNvSpPr>
          <p:nvPr>
            <p:ph type="body" sz="quarter" idx="3"/>
          </p:nvPr>
        </p:nvSpPr>
        <p:spPr>
          <a:xfrm>
            <a:off x="326081" y="214479"/>
            <a:ext cx="3469240" cy="618428"/>
          </a:xfrm>
        </p:spPr>
        <p:txBody>
          <a:bodyPr>
            <a:normAutofit/>
          </a:bodyPr>
          <a:lstStyle/>
          <a:p>
            <a:r>
              <a:rPr lang="en-US" dirty="0"/>
              <a:t>Register participation</a:t>
            </a:r>
            <a:endParaRPr lang="aa-ET" dirty="0"/>
          </a:p>
        </p:txBody>
      </p:sp>
      <p:sp>
        <p:nvSpPr>
          <p:cNvPr id="8" name="Content Placeholder 7">
            <a:extLst>
              <a:ext uri="{FF2B5EF4-FFF2-40B4-BE49-F238E27FC236}">
                <a16:creationId xmlns:a16="http://schemas.microsoft.com/office/drawing/2014/main" xmlns="" id="{6B7611B6-8B8F-49FD-A687-3279560843E7}"/>
              </a:ext>
            </a:extLst>
          </p:cNvPr>
          <p:cNvSpPr>
            <a:spLocks noGrp="1"/>
          </p:cNvSpPr>
          <p:nvPr>
            <p:ph sz="quarter" idx="4"/>
          </p:nvPr>
        </p:nvSpPr>
        <p:spPr>
          <a:xfrm>
            <a:off x="326081" y="1148884"/>
            <a:ext cx="3177408" cy="3679969"/>
          </a:xfrm>
        </p:spPr>
        <p:txBody>
          <a:bodyPr>
            <a:normAutofit fontScale="77500" lnSpcReduction="20000"/>
          </a:bodyPr>
          <a:lstStyle/>
          <a:p>
            <a:r>
              <a:rPr lang="en-US" dirty="0"/>
              <a:t>Easily done through the app at the time of the training.</a:t>
            </a:r>
          </a:p>
          <a:p>
            <a:pPr lvl="1"/>
            <a:r>
              <a:rPr lang="en-US" dirty="0"/>
              <a:t>Starting with a name call also makes it easier to learn the names of people in your group. </a:t>
            </a:r>
          </a:p>
          <a:p>
            <a:pPr lvl="1"/>
            <a:r>
              <a:rPr lang="en-US" dirty="0"/>
              <a:t>Requires internet access. </a:t>
            </a:r>
          </a:p>
          <a:p>
            <a:r>
              <a:rPr lang="en-US" dirty="0"/>
              <a:t>Can also be done through web client. </a:t>
            </a:r>
          </a:p>
          <a:p>
            <a:r>
              <a:rPr lang="en-US" dirty="0"/>
              <a:t>Can be done afterwards.</a:t>
            </a:r>
            <a:endParaRPr lang="aa-ET" dirty="0"/>
          </a:p>
        </p:txBody>
      </p:sp>
      <p:sp>
        <p:nvSpPr>
          <p:cNvPr id="9" name="Text Placeholder 6">
            <a:extLst>
              <a:ext uri="{FF2B5EF4-FFF2-40B4-BE49-F238E27FC236}">
                <a16:creationId xmlns:a16="http://schemas.microsoft.com/office/drawing/2014/main" xmlns="" id="{99C9F98A-77E4-430C-A52C-DD8EEE50A260}"/>
              </a:ext>
            </a:extLst>
          </p:cNvPr>
          <p:cNvSpPr txBox="1">
            <a:spLocks/>
          </p:cNvSpPr>
          <p:nvPr/>
        </p:nvSpPr>
        <p:spPr>
          <a:xfrm>
            <a:off x="7457327" y="214479"/>
            <a:ext cx="3469240" cy="61842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Adjust group membership</a:t>
            </a:r>
            <a:endParaRPr lang="aa-ET" dirty="0"/>
          </a:p>
        </p:txBody>
      </p:sp>
      <p:sp>
        <p:nvSpPr>
          <p:cNvPr id="10" name="Content Placeholder 7">
            <a:extLst>
              <a:ext uri="{FF2B5EF4-FFF2-40B4-BE49-F238E27FC236}">
                <a16:creationId xmlns:a16="http://schemas.microsoft.com/office/drawing/2014/main" xmlns="" id="{45A72BF7-CED8-4A3A-B373-101CD6E82E51}"/>
              </a:ext>
            </a:extLst>
          </p:cNvPr>
          <p:cNvSpPr txBox="1">
            <a:spLocks/>
          </p:cNvSpPr>
          <p:nvPr/>
        </p:nvSpPr>
        <p:spPr>
          <a:xfrm>
            <a:off x="7457327" y="1148885"/>
            <a:ext cx="4122505" cy="5056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Greater overview and access in web client.</a:t>
            </a:r>
          </a:p>
          <a:p>
            <a:r>
              <a:rPr lang="en-US" sz="1800" dirty="0"/>
              <a:t>In-app addition of members requires personal number OR that the person you are adding is a member of a group you are administrator of. </a:t>
            </a:r>
          </a:p>
          <a:p>
            <a:pPr lvl="1"/>
            <a:r>
              <a:rPr lang="en-US" sz="1800" dirty="0"/>
              <a:t>For this purpose, a group might be created containing all/new members for all instructors. </a:t>
            </a:r>
          </a:p>
          <a:p>
            <a:pPr marL="457200" lvl="1" indent="0">
              <a:buNone/>
            </a:pPr>
            <a:endParaRPr lang="en-US" sz="1800" dirty="0"/>
          </a:p>
          <a:p>
            <a:pPr marL="457200" lvl="1" indent="0">
              <a:buNone/>
            </a:pPr>
            <a:r>
              <a:rPr lang="en-US" sz="1800" dirty="0"/>
              <a:t>Individual members needs to be registered in </a:t>
            </a:r>
            <a:r>
              <a:rPr lang="en-US" sz="1800" dirty="0" err="1"/>
              <a:t>IdrottOnline</a:t>
            </a:r>
            <a:r>
              <a:rPr lang="en-US" sz="1800" dirty="0"/>
              <a:t> as members of the club for you to be able to add them to a group. This is handled when they sign up for the club. If you cannot find someone, they might not be registered. </a:t>
            </a:r>
          </a:p>
        </p:txBody>
      </p:sp>
    </p:spTree>
    <p:extLst>
      <p:ext uri="{BB962C8B-B14F-4D97-AF65-F5344CB8AC3E}">
        <p14:creationId xmlns:p14="http://schemas.microsoft.com/office/powerpoint/2010/main" val="205703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058AA1-E354-49D7-A069-B57B04B40FAC}"/>
              </a:ext>
            </a:extLst>
          </p:cNvPr>
          <p:cNvSpPr>
            <a:spLocks noGrp="1"/>
          </p:cNvSpPr>
          <p:nvPr>
            <p:ph type="title"/>
          </p:nvPr>
        </p:nvSpPr>
        <p:spPr>
          <a:xfrm>
            <a:off x="318977" y="277691"/>
            <a:ext cx="3083832" cy="702620"/>
          </a:xfrm>
        </p:spPr>
        <p:txBody>
          <a:bodyPr>
            <a:normAutofit/>
          </a:bodyPr>
          <a:lstStyle/>
          <a:p>
            <a:r>
              <a:rPr lang="en-US" dirty="0"/>
              <a:t>Web client</a:t>
            </a:r>
            <a:endParaRPr lang="aa-ET" dirty="0"/>
          </a:p>
        </p:txBody>
      </p:sp>
      <p:pic>
        <p:nvPicPr>
          <p:cNvPr id="9" name="Content Placeholder 8" descr="A screenshot of a computer&#10;&#10;Description automatically generated with medium confidence">
            <a:extLst>
              <a:ext uri="{FF2B5EF4-FFF2-40B4-BE49-F238E27FC236}">
                <a16:creationId xmlns:a16="http://schemas.microsoft.com/office/drawing/2014/main" xmlns="" id="{0CDD15CB-5613-43BD-9CF5-4B97F667B8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513" y="1121521"/>
            <a:ext cx="9584242" cy="5391135"/>
          </a:xfrm>
        </p:spPr>
      </p:pic>
      <p:sp>
        <p:nvSpPr>
          <p:cNvPr id="10" name="TextBox 9">
            <a:extLst>
              <a:ext uri="{FF2B5EF4-FFF2-40B4-BE49-F238E27FC236}">
                <a16:creationId xmlns:a16="http://schemas.microsoft.com/office/drawing/2014/main" xmlns="" id="{BF8C8BB6-FE12-4B44-A3F3-F4C84C5A080E}"/>
              </a:ext>
            </a:extLst>
          </p:cNvPr>
          <p:cNvSpPr txBox="1"/>
          <p:nvPr/>
        </p:nvSpPr>
        <p:spPr>
          <a:xfrm>
            <a:off x="318977" y="1541720"/>
            <a:ext cx="2626242" cy="1754326"/>
          </a:xfrm>
          <a:prstGeom prst="rect">
            <a:avLst/>
          </a:prstGeom>
          <a:noFill/>
        </p:spPr>
        <p:txBody>
          <a:bodyPr wrap="square" rtlCol="0">
            <a:spAutoFit/>
          </a:bodyPr>
          <a:lstStyle/>
          <a:p>
            <a:r>
              <a:rPr lang="en-US" dirty="0">
                <a:hlinkClick r:id="rId3"/>
              </a:rPr>
              <a:t>Idrottonline.se</a:t>
            </a:r>
            <a:endParaRPr lang="en-US" dirty="0"/>
          </a:p>
          <a:p>
            <a:endParaRPr lang="en-US" dirty="0"/>
          </a:p>
          <a:p>
            <a:r>
              <a:rPr lang="en-US" dirty="0"/>
              <a:t>Log in through the padlock symbol in the upper right – details provided by the club. </a:t>
            </a:r>
          </a:p>
        </p:txBody>
      </p:sp>
    </p:spTree>
    <p:extLst>
      <p:ext uri="{BB962C8B-B14F-4D97-AF65-F5344CB8AC3E}">
        <p14:creationId xmlns:p14="http://schemas.microsoft.com/office/powerpoint/2010/main" val="293858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C6C72353-9B88-4DBE-B03B-490711704D74}"/>
              </a:ext>
            </a:extLst>
          </p:cNvPr>
          <p:cNvSpPr>
            <a:spLocks noGrp="1"/>
          </p:cNvSpPr>
          <p:nvPr>
            <p:ph type="body" sz="half" idx="2"/>
          </p:nvPr>
        </p:nvSpPr>
        <p:spPr>
          <a:xfrm>
            <a:off x="148672" y="1613043"/>
            <a:ext cx="2178579" cy="5034218"/>
          </a:xfrm>
        </p:spPr>
        <p:txBody>
          <a:bodyPr/>
          <a:lstStyle/>
          <a:p>
            <a:r>
              <a:rPr lang="en-US" dirty="0"/>
              <a:t>Home page for the club.</a:t>
            </a:r>
          </a:p>
          <a:p>
            <a:endParaRPr lang="en-US" dirty="0"/>
          </a:p>
          <a:p>
            <a:endParaRPr lang="en-US" dirty="0"/>
          </a:p>
          <a:p>
            <a:r>
              <a:rPr lang="en-US" dirty="0"/>
              <a:t>As an instructor,  you will be mostly using: </a:t>
            </a:r>
          </a:p>
          <a:p>
            <a:endParaRPr lang="en-US" dirty="0"/>
          </a:p>
          <a:p>
            <a:pPr marL="285750" indent="-285750">
              <a:buFontTx/>
              <a:buChar char="-"/>
            </a:pPr>
            <a:r>
              <a:rPr lang="en-US" dirty="0"/>
              <a:t>Administration </a:t>
            </a:r>
          </a:p>
          <a:p>
            <a:pPr marL="285750" indent="-285750">
              <a:buFontTx/>
              <a:buChar char="-"/>
            </a:pPr>
            <a:r>
              <a:rPr lang="en-US" dirty="0" err="1"/>
              <a:t>Aktivitet</a:t>
            </a:r>
            <a:endParaRPr lang="en-US" dirty="0"/>
          </a:p>
          <a:p>
            <a:pPr marL="285750" indent="-285750">
              <a:buFontTx/>
              <a:buChar char="-"/>
            </a:pPr>
            <a:endParaRPr lang="en-US" dirty="0"/>
          </a:p>
          <a:p>
            <a:r>
              <a:rPr lang="en-US" dirty="0"/>
              <a:t>Let’s start by pressing “Administration” in the top menu.</a:t>
            </a:r>
            <a:endParaRPr lang="aa-ET" dirty="0"/>
          </a:p>
        </p:txBody>
      </p:sp>
      <p:pic>
        <p:nvPicPr>
          <p:cNvPr id="6" name="Content Placeholder 5" descr="Graphical user interface&#10;&#10;Description automatically generated">
            <a:extLst>
              <a:ext uri="{FF2B5EF4-FFF2-40B4-BE49-F238E27FC236}">
                <a16:creationId xmlns:a16="http://schemas.microsoft.com/office/drawing/2014/main" xmlns="" id="{49D01914-FE5E-4F5A-BD84-9FA78A53D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5440" y="1304700"/>
            <a:ext cx="9497888" cy="5342561"/>
          </a:xfrm>
        </p:spPr>
      </p:pic>
      <p:sp>
        <p:nvSpPr>
          <p:cNvPr id="10" name="Arrow: Up 9">
            <a:extLst>
              <a:ext uri="{FF2B5EF4-FFF2-40B4-BE49-F238E27FC236}">
                <a16:creationId xmlns:a16="http://schemas.microsoft.com/office/drawing/2014/main" xmlns="" id="{E5BBBEEF-BF39-45A6-9421-1E611D6C2F76}"/>
              </a:ext>
            </a:extLst>
          </p:cNvPr>
          <p:cNvSpPr/>
          <p:nvPr/>
        </p:nvSpPr>
        <p:spPr>
          <a:xfrm>
            <a:off x="5468726" y="2195245"/>
            <a:ext cx="267128" cy="6575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1" name="Arrow: Up 10">
            <a:extLst>
              <a:ext uri="{FF2B5EF4-FFF2-40B4-BE49-F238E27FC236}">
                <a16:creationId xmlns:a16="http://schemas.microsoft.com/office/drawing/2014/main" xmlns="" id="{94252E25-B90E-4A1A-964C-1F1BACF7F651}"/>
              </a:ext>
            </a:extLst>
          </p:cNvPr>
          <p:cNvSpPr/>
          <p:nvPr/>
        </p:nvSpPr>
        <p:spPr>
          <a:xfrm>
            <a:off x="4958993" y="2195245"/>
            <a:ext cx="267128" cy="6575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56685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1A06B04-90C7-49B2-BBF4-33C2C073DDCE}"/>
              </a:ext>
            </a:extLst>
          </p:cNvPr>
          <p:cNvSpPr>
            <a:spLocks noGrp="1"/>
          </p:cNvSpPr>
          <p:nvPr>
            <p:ph type="title"/>
          </p:nvPr>
        </p:nvSpPr>
        <p:spPr>
          <a:xfrm>
            <a:off x="217967" y="141841"/>
            <a:ext cx="7336649" cy="506745"/>
          </a:xfrm>
        </p:spPr>
        <p:txBody>
          <a:bodyPr>
            <a:normAutofit fontScale="90000"/>
          </a:bodyPr>
          <a:lstStyle/>
          <a:p>
            <a:r>
              <a:rPr lang="en-US" dirty="0"/>
              <a:t>Administration</a:t>
            </a:r>
            <a:endParaRPr lang="aa-ET" dirty="0"/>
          </a:p>
        </p:txBody>
      </p:sp>
      <p:sp>
        <p:nvSpPr>
          <p:cNvPr id="9" name="Text Placeholder 8">
            <a:extLst>
              <a:ext uri="{FF2B5EF4-FFF2-40B4-BE49-F238E27FC236}">
                <a16:creationId xmlns:a16="http://schemas.microsoft.com/office/drawing/2014/main" xmlns="" id="{82FDC9CB-2312-49A0-90F8-4A6C5036C531}"/>
              </a:ext>
            </a:extLst>
          </p:cNvPr>
          <p:cNvSpPr>
            <a:spLocks noGrp="1"/>
          </p:cNvSpPr>
          <p:nvPr>
            <p:ph type="body" sz="quarter" idx="3"/>
          </p:nvPr>
        </p:nvSpPr>
        <p:spPr>
          <a:xfrm>
            <a:off x="217969" y="1298391"/>
            <a:ext cx="2237556" cy="4290751"/>
          </a:xfrm>
        </p:spPr>
        <p:txBody>
          <a:bodyPr>
            <a:normAutofit/>
          </a:bodyPr>
          <a:lstStyle/>
          <a:p>
            <a:r>
              <a:rPr lang="en-US" b="0" dirty="0"/>
              <a:t>To access group administration, go to “</a:t>
            </a:r>
            <a:r>
              <a:rPr lang="en-US" b="0" dirty="0" err="1"/>
              <a:t>Grupper</a:t>
            </a:r>
            <a:r>
              <a:rPr lang="en-US" b="0" dirty="0"/>
              <a:t>” in the left-hand menu and select the group you want to access.</a:t>
            </a:r>
            <a:endParaRPr lang="aa-ET" b="0" dirty="0"/>
          </a:p>
        </p:txBody>
      </p:sp>
      <p:pic>
        <p:nvPicPr>
          <p:cNvPr id="14" name="Content Placeholder 13" descr="A picture containing text, screenshot, monitor, indoor&#10;&#10;Description automatically generated">
            <a:extLst>
              <a:ext uri="{FF2B5EF4-FFF2-40B4-BE49-F238E27FC236}">
                <a16:creationId xmlns:a16="http://schemas.microsoft.com/office/drawing/2014/main" xmlns="" id="{2ACE3644-D400-4C79-A9CC-011368F0DCC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486223" y="1268858"/>
            <a:ext cx="9549650" cy="5371677"/>
          </a:xfrm>
        </p:spPr>
      </p:pic>
      <p:sp>
        <p:nvSpPr>
          <p:cNvPr id="15" name="Arrow: Right 14">
            <a:extLst>
              <a:ext uri="{FF2B5EF4-FFF2-40B4-BE49-F238E27FC236}">
                <a16:creationId xmlns:a16="http://schemas.microsoft.com/office/drawing/2014/main" xmlns="" id="{17509F6B-DA52-416F-991A-C2F8832FB4F8}"/>
              </a:ext>
            </a:extLst>
          </p:cNvPr>
          <p:cNvSpPr/>
          <p:nvPr/>
        </p:nvSpPr>
        <p:spPr>
          <a:xfrm>
            <a:off x="1500027" y="2486347"/>
            <a:ext cx="955498" cy="277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6" name="Arrow: Right 15">
            <a:extLst>
              <a:ext uri="{FF2B5EF4-FFF2-40B4-BE49-F238E27FC236}">
                <a16:creationId xmlns:a16="http://schemas.microsoft.com/office/drawing/2014/main" xmlns="" id="{FD8EDCDB-6C87-4A4F-87D8-14BA50E169AD}"/>
              </a:ext>
            </a:extLst>
          </p:cNvPr>
          <p:cNvSpPr/>
          <p:nvPr/>
        </p:nvSpPr>
        <p:spPr>
          <a:xfrm>
            <a:off x="3408542" y="4837416"/>
            <a:ext cx="955498" cy="205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404635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231CC3-414F-4C13-A759-0AC2C4379CC1}"/>
              </a:ext>
            </a:extLst>
          </p:cNvPr>
          <p:cNvSpPr>
            <a:spLocks noGrp="1"/>
          </p:cNvSpPr>
          <p:nvPr>
            <p:ph type="title"/>
          </p:nvPr>
        </p:nvSpPr>
        <p:spPr/>
        <p:txBody>
          <a:bodyPr>
            <a:normAutofit fontScale="90000"/>
          </a:bodyPr>
          <a:lstStyle/>
          <a:p>
            <a:r>
              <a:rPr lang="en-US" sz="2000" dirty="0">
                <a:latin typeface="+mn-lt"/>
              </a:rPr>
              <a:t>Group administration allows you to adjust the members of the group, and to send messages to all or select members of the group through text or email (if their number and email are registered). </a:t>
            </a:r>
            <a:br>
              <a:rPr lang="en-US" sz="2000" dirty="0">
                <a:latin typeface="+mn-lt"/>
              </a:rPr>
            </a:br>
            <a:r>
              <a:rPr lang="en-US" sz="2000" dirty="0">
                <a:latin typeface="+mn-lt"/>
              </a:rPr>
              <a:t/>
            </a:r>
            <a:br>
              <a:rPr lang="en-US" sz="2000" dirty="0">
                <a:latin typeface="+mn-lt"/>
              </a:rPr>
            </a:br>
            <a:r>
              <a:rPr lang="en-US" sz="2000" dirty="0">
                <a:latin typeface="+mn-lt"/>
              </a:rPr>
              <a:t>(Since I do not want to show the actual list of people and their details here, the pictures only show the upper part of the screens.) </a:t>
            </a:r>
            <a:endParaRPr lang="aa-ET" sz="2000" dirty="0">
              <a:latin typeface="+mn-lt"/>
            </a:endParaRPr>
          </a:p>
        </p:txBody>
      </p:sp>
      <p:pic>
        <p:nvPicPr>
          <p:cNvPr id="9" name="Content Placeholder 8" descr="A screenshot of a computer&#10;&#10;Description automatically generated">
            <a:extLst>
              <a:ext uri="{FF2B5EF4-FFF2-40B4-BE49-F238E27FC236}">
                <a16:creationId xmlns:a16="http://schemas.microsoft.com/office/drawing/2014/main" xmlns="" id="{B514F518-BC23-40C7-815B-5A3E6D8621E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3859" y="2147777"/>
            <a:ext cx="5885941" cy="3310842"/>
          </a:xfrm>
        </p:spPr>
      </p:pic>
      <p:pic>
        <p:nvPicPr>
          <p:cNvPr id="11" name="Content Placeholder 10" descr="A screenshot of a computer&#10;&#10;Description automatically generated">
            <a:extLst>
              <a:ext uri="{FF2B5EF4-FFF2-40B4-BE49-F238E27FC236}">
                <a16:creationId xmlns:a16="http://schemas.microsoft.com/office/drawing/2014/main" xmlns="" id="{190A1921-550E-4D23-87AB-FA22754EE39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68656" y="2147777"/>
            <a:ext cx="5885940" cy="3310841"/>
          </a:xfrm>
        </p:spPr>
      </p:pic>
    </p:spTree>
    <p:extLst>
      <p:ext uri="{BB962C8B-B14F-4D97-AF65-F5344CB8AC3E}">
        <p14:creationId xmlns:p14="http://schemas.microsoft.com/office/powerpoint/2010/main" val="122463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916B2-A9AE-4CA5-BCE4-C6DA6FB3C4B3}"/>
              </a:ext>
            </a:extLst>
          </p:cNvPr>
          <p:cNvSpPr>
            <a:spLocks noGrp="1"/>
          </p:cNvSpPr>
          <p:nvPr>
            <p:ph type="title"/>
          </p:nvPr>
        </p:nvSpPr>
        <p:spPr>
          <a:xfrm>
            <a:off x="839788" y="457200"/>
            <a:ext cx="3932237" cy="531812"/>
          </a:xfrm>
        </p:spPr>
        <p:txBody>
          <a:bodyPr/>
          <a:lstStyle/>
          <a:p>
            <a:r>
              <a:rPr lang="en-US" dirty="0" err="1"/>
              <a:t>Aktivitet</a:t>
            </a:r>
            <a:endParaRPr lang="aa-ET" dirty="0"/>
          </a:p>
        </p:txBody>
      </p:sp>
      <p:pic>
        <p:nvPicPr>
          <p:cNvPr id="6" name="Content Placeholder 5" descr="A screenshot of a computer&#10;&#10;Description automatically generated">
            <a:extLst>
              <a:ext uri="{FF2B5EF4-FFF2-40B4-BE49-F238E27FC236}">
                <a16:creationId xmlns:a16="http://schemas.microsoft.com/office/drawing/2014/main" xmlns="" id="{C1455D52-C4FA-48DB-89FC-8730D9E4EB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183" y="989012"/>
            <a:ext cx="8880047" cy="4995026"/>
          </a:xfrm>
        </p:spPr>
      </p:pic>
      <p:sp>
        <p:nvSpPr>
          <p:cNvPr id="4" name="Text Placeholder 3">
            <a:extLst>
              <a:ext uri="{FF2B5EF4-FFF2-40B4-BE49-F238E27FC236}">
                <a16:creationId xmlns:a16="http://schemas.microsoft.com/office/drawing/2014/main" xmlns="" id="{B6CEB156-73D7-4ABC-9587-CE33AF3A9A9E}"/>
              </a:ext>
            </a:extLst>
          </p:cNvPr>
          <p:cNvSpPr>
            <a:spLocks noGrp="1"/>
          </p:cNvSpPr>
          <p:nvPr>
            <p:ph type="body" sz="half" idx="2"/>
          </p:nvPr>
        </p:nvSpPr>
        <p:spPr>
          <a:xfrm>
            <a:off x="836612" y="1276565"/>
            <a:ext cx="2067799" cy="3102768"/>
          </a:xfrm>
        </p:spPr>
        <p:txBody>
          <a:bodyPr>
            <a:normAutofit lnSpcReduction="10000"/>
          </a:bodyPr>
          <a:lstStyle/>
          <a:p>
            <a:r>
              <a:rPr lang="en-US" dirty="0"/>
              <a:t>Hitting “</a:t>
            </a:r>
            <a:r>
              <a:rPr lang="en-US" dirty="0" err="1"/>
              <a:t>Aktivitet</a:t>
            </a:r>
            <a:r>
              <a:rPr lang="en-US" dirty="0"/>
              <a:t>” in the top-menu gets us here. </a:t>
            </a:r>
          </a:p>
          <a:p>
            <a:r>
              <a:rPr lang="en-US" dirty="0"/>
              <a:t>The main things you will be doing here is to schedule activities (training sessions).</a:t>
            </a:r>
          </a:p>
          <a:p>
            <a:endParaRPr lang="en-US" dirty="0"/>
          </a:p>
          <a:p>
            <a:r>
              <a:rPr lang="en-US" dirty="0"/>
              <a:t>This is also where  you can register participation – “</a:t>
            </a:r>
            <a:r>
              <a:rPr lang="en-US" dirty="0" err="1"/>
              <a:t>Närvaroregistrering</a:t>
            </a:r>
            <a:r>
              <a:rPr lang="en-US" dirty="0"/>
              <a:t>”. </a:t>
            </a:r>
          </a:p>
        </p:txBody>
      </p:sp>
      <p:sp>
        <p:nvSpPr>
          <p:cNvPr id="7" name="Arrow: Up 6">
            <a:extLst>
              <a:ext uri="{FF2B5EF4-FFF2-40B4-BE49-F238E27FC236}">
                <a16:creationId xmlns:a16="http://schemas.microsoft.com/office/drawing/2014/main" xmlns="" id="{1043F654-EC6D-44DA-A09E-16D87B13CE7F}"/>
              </a:ext>
            </a:extLst>
          </p:cNvPr>
          <p:cNvSpPr/>
          <p:nvPr/>
        </p:nvSpPr>
        <p:spPr>
          <a:xfrm>
            <a:off x="5984696" y="1859622"/>
            <a:ext cx="222607" cy="708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8" name="Arrow: Right 7">
            <a:extLst>
              <a:ext uri="{FF2B5EF4-FFF2-40B4-BE49-F238E27FC236}">
                <a16:creationId xmlns:a16="http://schemas.microsoft.com/office/drawing/2014/main" xmlns="" id="{2B97D8E4-8A28-4641-B696-D7D3B06703A9}"/>
              </a:ext>
            </a:extLst>
          </p:cNvPr>
          <p:cNvSpPr/>
          <p:nvPr/>
        </p:nvSpPr>
        <p:spPr>
          <a:xfrm>
            <a:off x="2641696" y="3051425"/>
            <a:ext cx="525429" cy="133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6378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916B2-A9AE-4CA5-BCE4-C6DA6FB3C4B3}"/>
              </a:ext>
            </a:extLst>
          </p:cNvPr>
          <p:cNvSpPr>
            <a:spLocks noGrp="1"/>
          </p:cNvSpPr>
          <p:nvPr>
            <p:ph type="title"/>
          </p:nvPr>
        </p:nvSpPr>
        <p:spPr>
          <a:xfrm>
            <a:off x="528268" y="457108"/>
            <a:ext cx="3932237" cy="531812"/>
          </a:xfrm>
        </p:spPr>
        <p:txBody>
          <a:bodyPr/>
          <a:lstStyle/>
          <a:p>
            <a:r>
              <a:rPr lang="en-US" dirty="0"/>
              <a:t>Scheduling</a:t>
            </a:r>
            <a:endParaRPr lang="aa-ET" dirty="0"/>
          </a:p>
        </p:txBody>
      </p:sp>
      <p:sp>
        <p:nvSpPr>
          <p:cNvPr id="4" name="Text Placeholder 3">
            <a:extLst>
              <a:ext uri="{FF2B5EF4-FFF2-40B4-BE49-F238E27FC236}">
                <a16:creationId xmlns:a16="http://schemas.microsoft.com/office/drawing/2014/main" xmlns="" id="{B6CEB156-73D7-4ABC-9587-CE33AF3A9A9E}"/>
              </a:ext>
            </a:extLst>
          </p:cNvPr>
          <p:cNvSpPr>
            <a:spLocks noGrp="1"/>
          </p:cNvSpPr>
          <p:nvPr>
            <p:ph type="body" sz="half" idx="2"/>
          </p:nvPr>
        </p:nvSpPr>
        <p:spPr>
          <a:xfrm>
            <a:off x="528268" y="1287198"/>
            <a:ext cx="2067799" cy="3102768"/>
          </a:xfrm>
        </p:spPr>
        <p:txBody>
          <a:bodyPr>
            <a:normAutofit/>
          </a:bodyPr>
          <a:lstStyle/>
          <a:p>
            <a:r>
              <a:rPr lang="en-US" dirty="0"/>
              <a:t>Go to “</a:t>
            </a:r>
            <a:r>
              <a:rPr lang="en-US" dirty="0" err="1"/>
              <a:t>Aktiviteter</a:t>
            </a:r>
            <a:r>
              <a:rPr lang="en-US" dirty="0"/>
              <a:t>” in the left-hand menu.</a:t>
            </a:r>
          </a:p>
          <a:p>
            <a:endParaRPr lang="en-US" dirty="0"/>
          </a:p>
          <a:p>
            <a:r>
              <a:rPr lang="en-US" dirty="0"/>
              <a:t>To schedule a new activity, hit “Skapa </a:t>
            </a:r>
            <a:r>
              <a:rPr lang="en-US" dirty="0" err="1"/>
              <a:t>aktivitet</a:t>
            </a:r>
            <a:r>
              <a:rPr lang="en-US" dirty="0"/>
              <a:t>” on the right. </a:t>
            </a:r>
          </a:p>
        </p:txBody>
      </p:sp>
      <p:pic>
        <p:nvPicPr>
          <p:cNvPr id="9" name="Content Placeholder 8" descr="A screenshot of a computer&#10;&#10;Description automatically generated">
            <a:extLst>
              <a:ext uri="{FF2B5EF4-FFF2-40B4-BE49-F238E27FC236}">
                <a16:creationId xmlns:a16="http://schemas.microsoft.com/office/drawing/2014/main" xmlns="" id="{7DDC6A68-E883-44B2-A764-FC2F070780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4778" y="989012"/>
            <a:ext cx="9148399" cy="5145974"/>
          </a:xfrm>
        </p:spPr>
      </p:pic>
      <p:sp>
        <p:nvSpPr>
          <p:cNvPr id="10" name="Arrow: Right 9">
            <a:extLst>
              <a:ext uri="{FF2B5EF4-FFF2-40B4-BE49-F238E27FC236}">
                <a16:creationId xmlns:a16="http://schemas.microsoft.com/office/drawing/2014/main" xmlns="" id="{9620B1B6-E457-44CB-98C6-4B800A796057}"/>
              </a:ext>
            </a:extLst>
          </p:cNvPr>
          <p:cNvSpPr/>
          <p:nvPr/>
        </p:nvSpPr>
        <p:spPr>
          <a:xfrm>
            <a:off x="2661447" y="2506895"/>
            <a:ext cx="297950" cy="164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dirty="0"/>
          </a:p>
        </p:txBody>
      </p:sp>
      <p:sp>
        <p:nvSpPr>
          <p:cNvPr id="11" name="Arrow: Up 10">
            <a:extLst>
              <a:ext uri="{FF2B5EF4-FFF2-40B4-BE49-F238E27FC236}">
                <a16:creationId xmlns:a16="http://schemas.microsoft.com/office/drawing/2014/main" xmlns="" id="{9C2FC468-214A-4BEF-9BA2-D583C05203EC}"/>
              </a:ext>
            </a:extLst>
          </p:cNvPr>
          <p:cNvSpPr/>
          <p:nvPr/>
        </p:nvSpPr>
        <p:spPr>
          <a:xfrm>
            <a:off x="10356350" y="4315146"/>
            <a:ext cx="267128" cy="4623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3331540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1033</Words>
  <Application>Microsoft Office PowerPoint</Application>
  <PresentationFormat>Bredbild</PresentationFormat>
  <Paragraphs>92</Paragraphs>
  <Slides>16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Calibri Light</vt:lpstr>
      <vt:lpstr>Office Theme</vt:lpstr>
      <vt:lpstr>IdrottOnline</vt:lpstr>
      <vt:lpstr>IdrottOnline</vt:lpstr>
      <vt:lpstr>PowerPoint-presentation</vt:lpstr>
      <vt:lpstr>Web client</vt:lpstr>
      <vt:lpstr>PowerPoint-presentation</vt:lpstr>
      <vt:lpstr>Administration</vt:lpstr>
      <vt:lpstr>Group administration allows you to adjust the members of the group, and to send messages to all or select members of the group through text or email (if their number and email are registered).   (Since I do not want to show the actual list of people and their details here, the pictures only show the upper part of the screens.) </vt:lpstr>
      <vt:lpstr>Aktivitet</vt:lpstr>
      <vt:lpstr>Scheduling</vt:lpstr>
      <vt:lpstr>Scheduling</vt:lpstr>
      <vt:lpstr>Repeated activities</vt:lpstr>
      <vt:lpstr>Mobile app</vt:lpstr>
      <vt:lpstr>Scheduling activities in the mobile app</vt:lpstr>
      <vt:lpstr>Registering participation</vt:lpstr>
      <vt:lpstr>Managing group members</vt:lpstr>
      <vt:lpstr>Sending messages using the mobile app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IdrottOnline</dc:title>
  <dc:creator>Henrik Persson</dc:creator>
  <cp:lastModifiedBy>Carl Olof Martin Christer Björk</cp:lastModifiedBy>
  <cp:revision>69</cp:revision>
  <dcterms:created xsi:type="dcterms:W3CDTF">2021-05-15T14:10:59Z</dcterms:created>
  <dcterms:modified xsi:type="dcterms:W3CDTF">2021-05-16T11:46:13Z</dcterms:modified>
</cp:coreProperties>
</file>